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83" r:id="rId10"/>
    <p:sldId id="265" r:id="rId11"/>
    <p:sldId id="268" r:id="rId12"/>
    <p:sldId id="279" r:id="rId13"/>
    <p:sldId id="267" r:id="rId14"/>
    <p:sldId id="266" r:id="rId15"/>
    <p:sldId id="280" r:id="rId16"/>
    <p:sldId id="278" r:id="rId17"/>
    <p:sldId id="269" r:id="rId18"/>
    <p:sldId id="286" r:id="rId19"/>
    <p:sldId id="287" r:id="rId20"/>
    <p:sldId id="288" r:id="rId21"/>
    <p:sldId id="281" r:id="rId22"/>
    <p:sldId id="270" r:id="rId23"/>
    <p:sldId id="273" r:id="rId24"/>
    <p:sldId id="274" r:id="rId25"/>
    <p:sldId id="275" r:id="rId26"/>
    <p:sldId id="282" r:id="rId27"/>
    <p:sldId id="276" r:id="rId28"/>
    <p:sldId id="277" r:id="rId29"/>
    <p:sldId id="285" r:id="rId30"/>
    <p:sldId id="284" r:id="rId31"/>
    <p:sldId id="289" r:id="rId32"/>
    <p:sldId id="290" r:id="rId33"/>
    <p:sldId id="294" r:id="rId34"/>
    <p:sldId id="291" r:id="rId35"/>
    <p:sldId id="293" r:id="rId36"/>
    <p:sldId id="292" r:id="rId37"/>
    <p:sldId id="295" r:id="rId38"/>
    <p:sldId id="296" r:id="rId39"/>
    <p:sldId id="297" r:id="rId40"/>
    <p:sldId id="298" r:id="rId41"/>
    <p:sldId id="302" r:id="rId42"/>
    <p:sldId id="303" r:id="rId43"/>
    <p:sldId id="299" r:id="rId44"/>
    <p:sldId id="300" r:id="rId45"/>
    <p:sldId id="301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7" r:id="rId58"/>
    <p:sldId id="316" r:id="rId59"/>
    <p:sldId id="318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yan\homes\nlilit\MyDoc\2014-2015%20active%20grants\2015%20C5%20implementation\Social%20Dimension%20in%20Secondary%20education\NSS_Equity_DataSheet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lilit\Desktop\Book1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yan\homes\nlilit\MyDoc\2014-2015%20active%20grants\2015%20C5%20implementation\Operational_Files_2017\2017_EDC_PolicyResearch&amp;KNowledgeGeneration\OI_EquityResearch\Final%20Report\Stat_Armed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yan\homes\nlilit\MyDoc\2014-2015%20active%20grants\2015%20C5%20implementation\Operational_Files_2017\2017_EDC_PolicyResearch&amp;KNowledgeGeneration\OI_EquityResearch\Final%20Report\NSS_Equity_DataSheet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Tyan\homes\nlilit\MyDoc\2014-2015%20active%20grants\2015%20C5%20implementation\Operational_Files_2017\2017_EDC_PolicyResearch&amp;KNowledgeGeneration\OI_EquityResearch\Final%20Report\NSS_Equity_DataShee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yan\homes\nlilit\MyDoc\2014-2015%20active%20grants\2015%20C5%20implementation\Operational_Files_2017\2017_EDC_PolicyResearch&amp;KNowledgeGeneration\OI_EquityResearch\Final%20Report\CFOA_L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lilit\Desktop\12.07.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yan\homes\nlilit\MyDoc\2014-2015%20active%20grants\2015%20C5%20implementation\Operational_Files_2017\2017_EDC_PolicyResearch&amp;KNowledgeGeneration\OI_EquityResearch\Final%20Report\CFOA_L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yan\homes\nlilit\MyDoc\2014-2015%20active%20grants\2015%20C5%20implementation\Operational_Files_2017\2017_EDC_PolicyResearch&amp;KNowledgeGeneration\OI_EquityResearch\Final%20Report\CFOA_L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80015140395408E-2"/>
          <c:y val="2.6873320203075559E-2"/>
          <c:w val="0.95287913755226117"/>
          <c:h val="0.70835237627298631"/>
        </c:manualLayout>
      </c:layout>
      <c:lineChart>
        <c:grouping val="standar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Տարրական և ցածր</c:v>
                </c:pt>
              </c:strCache>
            </c:strRef>
          </c:tx>
          <c:dLbls>
            <c:dLbl>
              <c:idx val="2"/>
              <c:layout>
                <c:manualLayout>
                  <c:x val="-2.7220214491607959E-2"/>
                  <c:y val="-2.2483942570148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FEF-4F51-A3CC-662CC3E719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/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Sheet2!$C$3:$H$3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Sheet2!$C$4:$H$4</c:f>
              <c:numCache>
                <c:formatCode>General</c:formatCode>
                <c:ptCount val="6"/>
                <c:pt idx="0">
                  <c:v>44.5</c:v>
                </c:pt>
                <c:pt idx="1">
                  <c:v>53.3</c:v>
                </c:pt>
                <c:pt idx="2">
                  <c:v>39.4</c:v>
                </c:pt>
                <c:pt idx="3">
                  <c:v>43</c:v>
                </c:pt>
                <c:pt idx="4">
                  <c:v>44.9</c:v>
                </c:pt>
                <c:pt idx="5">
                  <c:v>61.3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44-49E1-A1C0-8253C37DA9B5}"/>
            </c:ext>
          </c:extLst>
        </c:ser>
        <c:ser>
          <c:idx val="1"/>
          <c:order val="1"/>
          <c:tx>
            <c:strRef>
              <c:f>Sheet2!$B$5</c:f>
              <c:strCache>
                <c:ptCount val="1"/>
                <c:pt idx="0">
                  <c:v>Թերի միջնակարգ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Sheet2!$C$3:$H$3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Sheet2!$C$5:$H$5</c:f>
              <c:numCache>
                <c:formatCode>General</c:formatCode>
                <c:ptCount val="6"/>
                <c:pt idx="0">
                  <c:v>50.9</c:v>
                </c:pt>
                <c:pt idx="1">
                  <c:v>48.4</c:v>
                </c:pt>
                <c:pt idx="2">
                  <c:v>46.3</c:v>
                </c:pt>
                <c:pt idx="3">
                  <c:v>43</c:v>
                </c:pt>
                <c:pt idx="4">
                  <c:v>40.700000000000003</c:v>
                </c:pt>
                <c:pt idx="5">
                  <c:v>48.7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44-49E1-A1C0-8253C37DA9B5}"/>
            </c:ext>
          </c:extLst>
        </c:ser>
        <c:ser>
          <c:idx val="2"/>
          <c:order val="2"/>
          <c:tx>
            <c:strRef>
              <c:f>Sheet2!$B$6</c:f>
              <c:strCache>
                <c:ptCount val="1"/>
                <c:pt idx="0">
                  <c:v>Միջնակարգ ընդհանուր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Sheet2!$C$3:$H$3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Sheet2!$C$6:$H$6</c:f>
              <c:numCache>
                <c:formatCode>General</c:formatCode>
                <c:ptCount val="6"/>
                <c:pt idx="0">
                  <c:v>43.9</c:v>
                </c:pt>
                <c:pt idx="1">
                  <c:v>42.4</c:v>
                </c:pt>
                <c:pt idx="2">
                  <c:v>39.6</c:v>
                </c:pt>
                <c:pt idx="3">
                  <c:v>38.5</c:v>
                </c:pt>
                <c:pt idx="4">
                  <c:v>36.4</c:v>
                </c:pt>
                <c:pt idx="5">
                  <c:v>35.200000000000003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44-49E1-A1C0-8253C37DA9B5}"/>
            </c:ext>
          </c:extLst>
        </c:ser>
        <c:ser>
          <c:idx val="3"/>
          <c:order val="3"/>
          <c:tx>
            <c:strRef>
              <c:f>Sheet2!$B$7</c:f>
              <c:strCache>
                <c:ptCount val="1"/>
                <c:pt idx="0">
                  <c:v>Միջն. մասնագիտական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Sheet2!$C$3:$H$3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Sheet2!$C$7:$H$7</c:f>
              <c:numCache>
                <c:formatCode>General</c:formatCode>
                <c:ptCount val="6"/>
                <c:pt idx="0">
                  <c:v>32.800000000000004</c:v>
                </c:pt>
                <c:pt idx="1">
                  <c:v>34</c:v>
                </c:pt>
                <c:pt idx="2">
                  <c:v>31.9</c:v>
                </c:pt>
                <c:pt idx="3">
                  <c:v>31</c:v>
                </c:pt>
                <c:pt idx="4">
                  <c:v>28.8</c:v>
                </c:pt>
                <c:pt idx="5">
                  <c:v>24.3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44-49E1-A1C0-8253C37DA9B5}"/>
            </c:ext>
          </c:extLst>
        </c:ser>
        <c:ser>
          <c:idx val="4"/>
          <c:order val="4"/>
          <c:tx>
            <c:strRef>
              <c:f>Sheet2!$B$8</c:f>
              <c:strCache>
                <c:ptCount val="1"/>
                <c:pt idx="0">
                  <c:v>Բարձրագույն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Sheet2!$C$3:$H$3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Sheet2!$C$8:$H$8</c:f>
              <c:numCache>
                <c:formatCode>General</c:formatCode>
                <c:ptCount val="6"/>
                <c:pt idx="0">
                  <c:v>19</c:v>
                </c:pt>
                <c:pt idx="1">
                  <c:v>20.7</c:v>
                </c:pt>
                <c:pt idx="2">
                  <c:v>18.600000000000001</c:v>
                </c:pt>
                <c:pt idx="3">
                  <c:v>18.899999999999999</c:v>
                </c:pt>
                <c:pt idx="4">
                  <c:v>17.899999999999999</c:v>
                </c:pt>
                <c:pt idx="5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C44-49E1-A1C0-8253C37DA9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4491392"/>
        <c:axId val="94493312"/>
      </c:lineChart>
      <c:catAx>
        <c:axId val="9449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94493312"/>
        <c:crosses val="autoZero"/>
        <c:auto val="1"/>
        <c:lblAlgn val="ctr"/>
        <c:lblOffset val="100"/>
        <c:noMultiLvlLbl val="0"/>
      </c:catAx>
      <c:valAx>
        <c:axId val="944933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944913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905106586815751E-2"/>
          <c:y val="0.87815847562967486"/>
          <c:w val="0.90354782159822034"/>
          <c:h val="0.10731870200273913"/>
        </c:manualLayout>
      </c:layout>
      <c:overlay val="0"/>
      <c:txPr>
        <a:bodyPr/>
        <a:lstStyle/>
        <a:p>
          <a:pPr>
            <a:defRPr lang="en-US"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Sheet3!$C$3</c:f>
              <c:strCache>
                <c:ptCount val="1"/>
                <c:pt idx="0">
                  <c:v>Այո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Sheet3!$B$4:$B$5</c:f>
              <c:strCache>
                <c:ptCount val="2"/>
                <c:pt idx="0">
                  <c:v>Միջնակարգ դպրոց</c:v>
                </c:pt>
                <c:pt idx="1">
                  <c:v>Ավագ դպրոց</c:v>
                </c:pt>
              </c:strCache>
            </c:strRef>
          </c:cat>
          <c:val>
            <c:numRef>
              <c:f>Sheet3!$C$4:$C$5</c:f>
              <c:numCache>
                <c:formatCode>General</c:formatCode>
                <c:ptCount val="2"/>
                <c:pt idx="0">
                  <c:v>84.4</c:v>
                </c:pt>
                <c:pt idx="1">
                  <c:v>91.4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B-4575-8901-A0ABCFE2D5E4}"/>
            </c:ext>
          </c:extLst>
        </c:ser>
        <c:ser>
          <c:idx val="1"/>
          <c:order val="1"/>
          <c:tx>
            <c:strRef>
              <c:f>Sheet3!$D$3</c:f>
              <c:strCache>
                <c:ptCount val="1"/>
                <c:pt idx="0">
                  <c:v>Ոչ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Sheet3!$B$4:$B$5</c:f>
              <c:strCache>
                <c:ptCount val="2"/>
                <c:pt idx="0">
                  <c:v>Միջնակարգ դպրոց</c:v>
                </c:pt>
                <c:pt idx="1">
                  <c:v>Ավագ դպրոց</c:v>
                </c:pt>
              </c:strCache>
            </c:strRef>
          </c:cat>
          <c:val>
            <c:numRef>
              <c:f>Sheet3!$D$4:$D$5</c:f>
              <c:numCache>
                <c:formatCode>General</c:formatCode>
                <c:ptCount val="2"/>
                <c:pt idx="0">
                  <c:v>15.6</c:v>
                </c:pt>
                <c:pt idx="1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BB-4575-8901-A0ABCFE2D5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9744456"/>
        <c:axId val="439745112"/>
      </c:barChart>
      <c:catAx>
        <c:axId val="43974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745112"/>
        <c:crosses val="autoZero"/>
        <c:auto val="1"/>
        <c:lblAlgn val="ctr"/>
        <c:lblOffset val="100"/>
        <c:noMultiLvlLbl val="0"/>
      </c:catAx>
      <c:valAx>
        <c:axId val="43974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744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արտահոսք!$A$19</c:f>
              <c:strCache>
                <c:ptCount val="1"/>
                <c:pt idx="0">
                  <c:v>Այլ մարզ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X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204-4ACB-89B4-CFD982ADD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արտահոսք!$B$18:$H$18</c:f>
              <c:strCache>
                <c:ptCount val="7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</c:strCache>
            </c:strRef>
          </c:cat>
          <c:val>
            <c:numRef>
              <c:f>արտահոսք!$B$19:$H$19</c:f>
              <c:numCache>
                <c:formatCode>General</c:formatCode>
                <c:ptCount val="7"/>
                <c:pt idx="0">
                  <c:v>2997</c:v>
                </c:pt>
                <c:pt idx="1">
                  <c:v>3040</c:v>
                </c:pt>
                <c:pt idx="2">
                  <c:v>2694</c:v>
                </c:pt>
                <c:pt idx="3">
                  <c:v>0</c:v>
                </c:pt>
                <c:pt idx="4">
                  <c:v>2512</c:v>
                </c:pt>
                <c:pt idx="5">
                  <c:v>2804</c:v>
                </c:pt>
                <c:pt idx="6">
                  <c:v>2768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04-4ACB-89B4-CFD982ADD89E}"/>
            </c:ext>
          </c:extLst>
        </c:ser>
        <c:ser>
          <c:idx val="1"/>
          <c:order val="1"/>
          <c:tx>
            <c:strRef>
              <c:f>արտահոսք!$A$20</c:f>
              <c:strCache>
                <c:ptCount val="1"/>
                <c:pt idx="0">
                  <c:v>ՀՀ-ից դուրս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արտահոսք!$B$18:$H$18</c:f>
              <c:strCache>
                <c:ptCount val="7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</c:strCache>
            </c:strRef>
          </c:cat>
          <c:val>
            <c:numRef>
              <c:f>արտահոսք!$B$20:$H$20</c:f>
              <c:numCache>
                <c:formatCode>General</c:formatCode>
                <c:ptCount val="7"/>
                <c:pt idx="0">
                  <c:v>4578</c:v>
                </c:pt>
                <c:pt idx="1">
                  <c:v>5081</c:v>
                </c:pt>
                <c:pt idx="2">
                  <c:v>4784</c:v>
                </c:pt>
                <c:pt idx="3">
                  <c:v>5471</c:v>
                </c:pt>
                <c:pt idx="4">
                  <c:v>5838</c:v>
                </c:pt>
                <c:pt idx="5">
                  <c:v>6562</c:v>
                </c:pt>
                <c:pt idx="6">
                  <c:v>7117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04-4ACB-89B4-CFD982ADD89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67057320"/>
        <c:axId val="467054368"/>
      </c:lineChart>
      <c:catAx>
        <c:axId val="46705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054368"/>
        <c:crosses val="autoZero"/>
        <c:auto val="1"/>
        <c:lblAlgn val="ctr"/>
        <c:lblOffset val="100"/>
        <c:noMultiLvlLbl val="0"/>
      </c:catAx>
      <c:valAx>
        <c:axId val="46705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057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62064148890099E-2"/>
          <c:y val="4.9118697655364418E-2"/>
          <c:w val="0.90634875083187016"/>
          <c:h val="0.65387102100648009"/>
        </c:manualLayout>
      </c:layout>
      <c:lineChart>
        <c:grouping val="standard"/>
        <c:varyColors val="0"/>
        <c:ser>
          <c:idx val="0"/>
          <c:order val="0"/>
          <c:tx>
            <c:strRef>
              <c:f>'2'!$A$3</c:f>
              <c:strCache>
                <c:ptCount val="1"/>
                <c:pt idx="0">
                  <c:v>Քաղաքային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'2'!$B$1:$H$1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'2'!$B$3:$H$3</c:f>
              <c:numCache>
                <c:formatCode>General</c:formatCode>
                <c:ptCount val="7"/>
                <c:pt idx="0">
                  <c:v>8</c:v>
                </c:pt>
                <c:pt idx="1">
                  <c:v>1.3</c:v>
                </c:pt>
                <c:pt idx="2">
                  <c:v>1.5</c:v>
                </c:pt>
                <c:pt idx="3">
                  <c:v>2.8</c:v>
                </c:pt>
                <c:pt idx="4">
                  <c:v>3.1</c:v>
                </c:pt>
                <c:pt idx="5">
                  <c:v>1.3</c:v>
                </c:pt>
                <c:pt idx="6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A7-4F9D-9C2C-AFC28438E8D1}"/>
            </c:ext>
          </c:extLst>
        </c:ser>
        <c:ser>
          <c:idx val="1"/>
          <c:order val="1"/>
          <c:tx>
            <c:strRef>
              <c:f>'2'!$A$4</c:f>
              <c:strCache>
                <c:ptCount val="1"/>
                <c:pt idx="0">
                  <c:v>Գյուղական</c:v>
                </c:pt>
              </c:strCache>
            </c:strRef>
          </c:tx>
          <c:dLbls>
            <c:dLbl>
              <c:idx val="2"/>
              <c:layout>
                <c:manualLayout>
                  <c:x val="9.3601995402749025E-3"/>
                  <c:y val="1.3358808090165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B88-4B97-A000-6DC57A52823A}"/>
                </c:ext>
              </c:extLst>
            </c:dLbl>
            <c:dLbl>
              <c:idx val="5"/>
              <c:layout>
                <c:manualLayout>
                  <c:x val="-4.6540421577737565E-2"/>
                  <c:y val="1.3590782769800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88-4B97-A000-6DC57A5282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'2'!$B$1:$H$1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'2'!$B$4:$H$4</c:f>
              <c:numCache>
                <c:formatCode>General</c:formatCode>
                <c:ptCount val="7"/>
                <c:pt idx="0">
                  <c:v>3.6</c:v>
                </c:pt>
                <c:pt idx="1">
                  <c:v>0.6</c:v>
                </c:pt>
                <c:pt idx="2">
                  <c:v>0.2</c:v>
                </c:pt>
                <c:pt idx="3">
                  <c:v>2.4</c:v>
                </c:pt>
                <c:pt idx="4">
                  <c:v>2.5</c:v>
                </c:pt>
                <c:pt idx="5">
                  <c:v>0.4</c:v>
                </c:pt>
                <c:pt idx="6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A7-4F9D-9C2C-AFC28438E8D1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515840"/>
        <c:axId val="42550400"/>
      </c:lineChart>
      <c:catAx>
        <c:axId val="4251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42550400"/>
        <c:crosses val="autoZero"/>
        <c:auto val="1"/>
        <c:lblAlgn val="ctr"/>
        <c:lblOffset val="100"/>
        <c:noMultiLvlLbl val="0"/>
      </c:catAx>
      <c:valAx>
        <c:axId val="425504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2515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852164131657457"/>
          <c:y val="0.81704844318318071"/>
          <c:w val="0.60047214750330125"/>
          <c:h val="4.589571925336744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Sheet2!$B$4:$B$6</c:f>
              <c:strCache>
                <c:ptCount val="3"/>
                <c:pt idx="0">
                  <c:v>Տարրական դասարաններ</c:v>
                </c:pt>
                <c:pt idx="1">
                  <c:v>Միջին դասարաններ</c:v>
                </c:pt>
                <c:pt idx="2">
                  <c:v>Ավագ դասարաններ</c:v>
                </c:pt>
              </c:strCache>
            </c:strRef>
          </c:cat>
          <c:val>
            <c:numRef>
              <c:f>Sheet2!$C$4:$C$6</c:f>
              <c:numCache>
                <c:formatCode>General</c:formatCode>
                <c:ptCount val="3"/>
                <c:pt idx="0">
                  <c:v>7837</c:v>
                </c:pt>
                <c:pt idx="1">
                  <c:v>9025</c:v>
                </c:pt>
                <c:pt idx="2">
                  <c:v>24259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3C-4B55-AD49-5B6B5054485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22872104"/>
        <c:axId val="322878336"/>
      </c:lineChart>
      <c:catAx>
        <c:axId val="32287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878336"/>
        <c:crosses val="autoZero"/>
        <c:auto val="1"/>
        <c:lblAlgn val="ctr"/>
        <c:lblOffset val="100"/>
        <c:noMultiLvlLbl val="0"/>
      </c:catAx>
      <c:valAx>
        <c:axId val="32287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872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Sheet5!$A$3:$C$3</c:f>
              <c:strCache>
                <c:ptCount val="3"/>
                <c:pt idx="0">
                  <c:v>Երևան</c:v>
                </c:pt>
                <c:pt idx="1">
                  <c:v>Մարզային քաղաք, ներառյալ մարզկենտրոն</c:v>
                </c:pt>
                <c:pt idx="2">
                  <c:v>Գյուղ</c:v>
                </c:pt>
              </c:strCache>
            </c:strRef>
          </c:cat>
          <c:val>
            <c:numRef>
              <c:f>Sheet5!$A$4:$C$4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06-480E-95FB-DA5ED0D8FD13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Sheet5!$A$3:$C$3</c:f>
              <c:strCache>
                <c:ptCount val="3"/>
                <c:pt idx="0">
                  <c:v>Երևան</c:v>
                </c:pt>
                <c:pt idx="1">
                  <c:v>Մարզային քաղաք, ներառյալ մարզկենտրոն</c:v>
                </c:pt>
                <c:pt idx="2">
                  <c:v>Գյուղ</c:v>
                </c:pt>
              </c:strCache>
            </c:strRef>
          </c:cat>
          <c:val>
            <c:numRef>
              <c:f>Sheet5!$A$5:$C$5</c:f>
              <c:numCache>
                <c:formatCode># ##0</c:formatCode>
                <c:ptCount val="3"/>
                <c:pt idx="0">
                  <c:v>23402</c:v>
                </c:pt>
                <c:pt idx="1">
                  <c:v>13222</c:v>
                </c:pt>
                <c:pt idx="2">
                  <c:v>8877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06-480E-95FB-DA5ED0D8FD13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3955832"/>
        <c:axId val="393955176"/>
      </c:lineChart>
      <c:catAx>
        <c:axId val="39395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955176"/>
        <c:crosses val="autoZero"/>
        <c:auto val="1"/>
        <c:lblAlgn val="ctr"/>
        <c:lblOffset val="100"/>
        <c:noMultiLvlLbl val="0"/>
      </c:catAx>
      <c:valAx>
        <c:axId val="393955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955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'որՊատ_10,17'!$B$3</c:f>
              <c:strCache>
                <c:ptCount val="1"/>
                <c:pt idx="0">
                  <c:v>2010թ.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'որՊատ_10,17'!$A$4:$A$8</c:f>
              <c:strCache>
                <c:ptCount val="5"/>
                <c:pt idx="0">
                  <c:v>Ազգային ավանդույթները</c:v>
                </c:pt>
                <c:pt idx="1">
                  <c:v>Դաստիարակության առանձնահատկությունները</c:v>
                </c:pt>
                <c:pt idx="2">
                  <c:v>Մտավոր առանձնահատկությունները</c:v>
                </c:pt>
                <c:pt idx="3">
                  <c:v>Ֆիզիոլոգիական առանձնահատկությունները</c:v>
                </c:pt>
                <c:pt idx="4">
                  <c:v>Մարդու հոգեբանական տեսակը</c:v>
                </c:pt>
              </c:strCache>
            </c:strRef>
          </c:cat>
          <c:val>
            <c:numRef>
              <c:f>'որՊատ_10,17'!$B$4:$B$8</c:f>
              <c:numCache>
                <c:formatCode>0.0%</c:formatCode>
                <c:ptCount val="5"/>
                <c:pt idx="0">
                  <c:v>0.60000000000000042</c:v>
                </c:pt>
                <c:pt idx="1">
                  <c:v>0.22</c:v>
                </c:pt>
                <c:pt idx="2">
                  <c:v>0.05</c:v>
                </c:pt>
                <c:pt idx="3">
                  <c:v>1.0000000000000005E-2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7-468D-8CFE-F48FD797E69C}"/>
            </c:ext>
          </c:extLst>
        </c:ser>
        <c:ser>
          <c:idx val="1"/>
          <c:order val="1"/>
          <c:tx>
            <c:strRef>
              <c:f>'որՊատ_10,17'!$C$3</c:f>
              <c:strCache>
                <c:ptCount val="1"/>
                <c:pt idx="0">
                  <c:v>2017թ.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'որՊատ_10,17'!$A$4:$A$8</c:f>
              <c:strCache>
                <c:ptCount val="5"/>
                <c:pt idx="0">
                  <c:v>Ազգային ավանդույթները</c:v>
                </c:pt>
                <c:pt idx="1">
                  <c:v>Դաստիարակության առանձնահատկությունները</c:v>
                </c:pt>
                <c:pt idx="2">
                  <c:v>Մտավոր առանձնահատկությունները</c:v>
                </c:pt>
                <c:pt idx="3">
                  <c:v>Ֆիզիոլոգիական առանձնահատկությունները</c:v>
                </c:pt>
                <c:pt idx="4">
                  <c:v>Մարդու հոգեբանական տեսակը</c:v>
                </c:pt>
              </c:strCache>
            </c:strRef>
          </c:cat>
          <c:val>
            <c:numRef>
              <c:f>'որՊատ_10,17'!$C$4:$C$8</c:f>
              <c:numCache>
                <c:formatCode>0.0%</c:formatCode>
                <c:ptCount val="5"/>
                <c:pt idx="0">
                  <c:v>0.36400000000000027</c:v>
                </c:pt>
                <c:pt idx="1">
                  <c:v>0.31600000000000023</c:v>
                </c:pt>
                <c:pt idx="2">
                  <c:v>0.10900000000000006</c:v>
                </c:pt>
                <c:pt idx="3">
                  <c:v>7.3000000000000009E-2</c:v>
                </c:pt>
                <c:pt idx="4">
                  <c:v>6.0000000000000036E-3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27-468D-8CFE-F48FD797E6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3751936"/>
        <c:axId val="93778304"/>
      </c:barChart>
      <c:catAx>
        <c:axId val="9375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78304"/>
        <c:crosses val="autoZero"/>
        <c:auto val="1"/>
        <c:lblAlgn val="ctr"/>
        <c:lblOffset val="100"/>
        <c:noMultiLvlLbl val="0"/>
      </c:catAx>
      <c:valAx>
        <c:axId val="93778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5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Sheet5!$B$16</c:f>
              <c:strCache>
                <c:ptCount val="1"/>
                <c:pt idx="0">
                  <c:v>Տղաներին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Sheet5!$A$17:$A$29</c:f>
              <c:strCache>
                <c:ptCount val="13"/>
                <c:pt idx="0">
                  <c:v>Համարձակություն</c:v>
                </c:pt>
                <c:pt idx="1">
                  <c:v>Զվարճությունների ձգտումը</c:v>
                </c:pt>
                <c:pt idx="2">
                  <c:v>Առաջնորդելու ձգտումը</c:v>
                </c:pt>
                <c:pt idx="3">
                  <c:v>Ընկերասիրությունը</c:v>
                </c:pt>
                <c:pt idx="4">
                  <c:v>Համբերատարությունը</c:v>
                </c:pt>
                <c:pt idx="5">
                  <c:v>Ինքնավստահությունը</c:v>
                </c:pt>
                <c:pt idx="6">
                  <c:v>Համեստություն</c:v>
                </c:pt>
                <c:pt idx="7">
                  <c:v>Հնազանդություն</c:v>
                </c:pt>
                <c:pt idx="8">
                  <c:v>Ազնվությունը</c:v>
                </c:pt>
                <c:pt idx="9">
                  <c:v>Հանդուրժողականությունը</c:v>
                </c:pt>
                <c:pt idx="10">
                  <c:v>Հոգատարություն</c:v>
                </c:pt>
                <c:pt idx="11">
                  <c:v>Խնամվածություն</c:v>
                </c:pt>
                <c:pt idx="12">
                  <c:v>Աշխատասիրություն</c:v>
                </c:pt>
              </c:strCache>
            </c:strRef>
          </c:cat>
          <c:val>
            <c:numRef>
              <c:f>Sheet5!$B$17:$B$29</c:f>
              <c:numCache>
                <c:formatCode>0%</c:formatCode>
                <c:ptCount val="13"/>
                <c:pt idx="0">
                  <c:v>0.27500000000000002</c:v>
                </c:pt>
                <c:pt idx="1">
                  <c:v>0.38500000000000023</c:v>
                </c:pt>
                <c:pt idx="2">
                  <c:v>0.45700000000000002</c:v>
                </c:pt>
                <c:pt idx="3">
                  <c:v>0.12000000000000002</c:v>
                </c:pt>
                <c:pt idx="4">
                  <c:v>5.7000000000000023E-2</c:v>
                </c:pt>
                <c:pt idx="5">
                  <c:v>0.1780000000000001</c:v>
                </c:pt>
                <c:pt idx="6">
                  <c:v>3.6999999999999998E-2</c:v>
                </c:pt>
                <c:pt idx="7">
                  <c:v>8.0000000000000088E-3</c:v>
                </c:pt>
                <c:pt idx="8">
                  <c:v>6.5000000000000002E-2</c:v>
                </c:pt>
                <c:pt idx="9">
                  <c:v>3.6999999999999998E-2</c:v>
                </c:pt>
                <c:pt idx="10">
                  <c:v>2.8000000000000001E-2</c:v>
                </c:pt>
                <c:pt idx="11">
                  <c:v>3.0000000000000018E-3</c:v>
                </c:pt>
                <c:pt idx="12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A-4C9B-BE5F-3FBB143EB9AB}"/>
            </c:ext>
          </c:extLst>
        </c:ser>
        <c:ser>
          <c:idx val="1"/>
          <c:order val="1"/>
          <c:tx>
            <c:strRef>
              <c:f>Sheet5!$C$16</c:f>
              <c:strCache>
                <c:ptCount val="1"/>
                <c:pt idx="0">
                  <c:v>Աղջիկներին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Sheet5!$A$17:$A$29</c:f>
              <c:strCache>
                <c:ptCount val="13"/>
                <c:pt idx="0">
                  <c:v>Համարձակություն</c:v>
                </c:pt>
                <c:pt idx="1">
                  <c:v>Զվարճությունների ձգտումը</c:v>
                </c:pt>
                <c:pt idx="2">
                  <c:v>Առաջնորդելու ձգտումը</c:v>
                </c:pt>
                <c:pt idx="3">
                  <c:v>Ընկերասիրությունը</c:v>
                </c:pt>
                <c:pt idx="4">
                  <c:v>Համբերատարությունը</c:v>
                </c:pt>
                <c:pt idx="5">
                  <c:v>Ինքնավստահությունը</c:v>
                </c:pt>
                <c:pt idx="6">
                  <c:v>Համեստություն</c:v>
                </c:pt>
                <c:pt idx="7">
                  <c:v>Հնազանդություն</c:v>
                </c:pt>
                <c:pt idx="8">
                  <c:v>Ազնվությունը</c:v>
                </c:pt>
                <c:pt idx="9">
                  <c:v>Հանդուրժողականությունը</c:v>
                </c:pt>
                <c:pt idx="10">
                  <c:v>Հոգատարություն</c:v>
                </c:pt>
                <c:pt idx="11">
                  <c:v>Խնամվածություն</c:v>
                </c:pt>
                <c:pt idx="12">
                  <c:v>Աշխատասիրություն</c:v>
                </c:pt>
              </c:strCache>
            </c:strRef>
          </c:cat>
          <c:val>
            <c:numRef>
              <c:f>Sheet5!$C$17:$C$29</c:f>
              <c:numCache>
                <c:formatCode>0%</c:formatCode>
                <c:ptCount val="13"/>
                <c:pt idx="0">
                  <c:v>9.5000000000000043E-2</c:v>
                </c:pt>
                <c:pt idx="1">
                  <c:v>0.11</c:v>
                </c:pt>
                <c:pt idx="2">
                  <c:v>7.5000000000000011E-2</c:v>
                </c:pt>
                <c:pt idx="3">
                  <c:v>1.2E-2</c:v>
                </c:pt>
                <c:pt idx="4">
                  <c:v>0.43200000000000022</c:v>
                </c:pt>
                <c:pt idx="5">
                  <c:v>0.11</c:v>
                </c:pt>
                <c:pt idx="6">
                  <c:v>0.65800000000000058</c:v>
                </c:pt>
                <c:pt idx="7">
                  <c:v>0.79500000000000004</c:v>
                </c:pt>
                <c:pt idx="8">
                  <c:v>2.8000000000000001E-2</c:v>
                </c:pt>
                <c:pt idx="9">
                  <c:v>0.2070000000000001</c:v>
                </c:pt>
                <c:pt idx="10">
                  <c:v>0.19</c:v>
                </c:pt>
                <c:pt idx="11">
                  <c:v>0.2080000000000001</c:v>
                </c:pt>
                <c:pt idx="12">
                  <c:v>0.10299999999999998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A-4C9B-BE5F-3FBB143EB9AB}"/>
            </c:ext>
          </c:extLst>
        </c:ser>
        <c:ser>
          <c:idx val="2"/>
          <c:order val="2"/>
          <c:tx>
            <c:strRef>
              <c:f>Sheet5!$D$16</c:f>
              <c:strCache>
                <c:ptCount val="1"/>
                <c:pt idx="0">
                  <c:v>Հավասարապես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Sheet5!$A$17:$A$29</c:f>
              <c:strCache>
                <c:ptCount val="13"/>
                <c:pt idx="0">
                  <c:v>Համարձակություն</c:v>
                </c:pt>
                <c:pt idx="1">
                  <c:v>Զվարճությունների ձգտումը</c:v>
                </c:pt>
                <c:pt idx="2">
                  <c:v>Առաջնորդելու ձգտումը</c:v>
                </c:pt>
                <c:pt idx="3">
                  <c:v>Ընկերասիրությունը</c:v>
                </c:pt>
                <c:pt idx="4">
                  <c:v>Համբերատարությունը</c:v>
                </c:pt>
                <c:pt idx="5">
                  <c:v>Ինքնավստահությունը</c:v>
                </c:pt>
                <c:pt idx="6">
                  <c:v>Համեստություն</c:v>
                </c:pt>
                <c:pt idx="7">
                  <c:v>Հնազանդություն</c:v>
                </c:pt>
                <c:pt idx="8">
                  <c:v>Ազնվությունը</c:v>
                </c:pt>
                <c:pt idx="9">
                  <c:v>Հանդուրժողականությունը</c:v>
                </c:pt>
                <c:pt idx="10">
                  <c:v>Հոգատարություն</c:v>
                </c:pt>
                <c:pt idx="11">
                  <c:v>Խնամվածություն</c:v>
                </c:pt>
                <c:pt idx="12">
                  <c:v>Աշխատասիրություն</c:v>
                </c:pt>
              </c:strCache>
            </c:strRef>
          </c:cat>
          <c:val>
            <c:numRef>
              <c:f>Sheet5!$D$17:$D$29</c:f>
              <c:numCache>
                <c:formatCode>0%</c:formatCode>
                <c:ptCount val="13"/>
                <c:pt idx="0">
                  <c:v>0.63000000000000045</c:v>
                </c:pt>
                <c:pt idx="1">
                  <c:v>0.505</c:v>
                </c:pt>
                <c:pt idx="2">
                  <c:v>0.46800000000000008</c:v>
                </c:pt>
                <c:pt idx="3">
                  <c:v>0.86800000000000044</c:v>
                </c:pt>
                <c:pt idx="4">
                  <c:v>0.51200000000000001</c:v>
                </c:pt>
                <c:pt idx="5">
                  <c:v>0.71200000000000041</c:v>
                </c:pt>
                <c:pt idx="6">
                  <c:v>0.30500000000000027</c:v>
                </c:pt>
                <c:pt idx="7">
                  <c:v>0.19700000000000001</c:v>
                </c:pt>
                <c:pt idx="8">
                  <c:v>0.90700000000000003</c:v>
                </c:pt>
                <c:pt idx="9">
                  <c:v>0.75700000000000045</c:v>
                </c:pt>
                <c:pt idx="10">
                  <c:v>0.78200000000000003</c:v>
                </c:pt>
                <c:pt idx="11">
                  <c:v>0.78800000000000003</c:v>
                </c:pt>
                <c:pt idx="12">
                  <c:v>0.87800000000000045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6A-4C9B-BE5F-3FBB143EB9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4244224"/>
        <c:axId val="94258304"/>
      </c:barChart>
      <c:catAx>
        <c:axId val="9424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58304"/>
        <c:crosses val="autoZero"/>
        <c:auto val="1"/>
        <c:lblAlgn val="ctr"/>
        <c:lblOffset val="100"/>
        <c:noMultiLvlLbl val="0"/>
      </c:catAx>
      <c:valAx>
        <c:axId val="94258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4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'կարևոր_10-17'!$A$5</c:f>
              <c:strCache>
                <c:ptCount val="1"/>
                <c:pt idx="0">
                  <c:v>Բարձր վարձատրվող աշխատանք ունենալը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'կարևոր_10-17'!$B$3:$C$4</c:f>
              <c:multiLvlStrCache>
                <c:ptCount val="2"/>
                <c:lvl>
                  <c:pt idx="0">
                    <c:v>2010թ.</c:v>
                  </c:pt>
                  <c:pt idx="1">
                    <c:v>2017թ.</c:v>
                  </c:pt>
                </c:lvl>
                <c:lvl>
                  <c:pt idx="0">
                    <c:v>Տղայի համար</c:v>
                  </c:pt>
                </c:lvl>
              </c:multiLvlStrCache>
            </c:multiLvlStrRef>
          </c:cat>
          <c:val>
            <c:numRef>
              <c:f>'կարևոր_10-17'!$B$5:$C$5</c:f>
              <c:numCache>
                <c:formatCode>0.0%</c:formatCode>
                <c:ptCount val="2"/>
                <c:pt idx="0">
                  <c:v>0.26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E-40A9-A646-DCCE7304D11A}"/>
            </c:ext>
          </c:extLst>
        </c:ser>
        <c:ser>
          <c:idx val="1"/>
          <c:order val="1"/>
          <c:tx>
            <c:strRef>
              <c:f>'կարևոր_10-17'!$A$6</c:f>
              <c:strCache>
                <c:ptCount val="1"/>
                <c:pt idx="0">
                  <c:v>Պաշտոն ունենալը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'կարևոր_10-17'!$B$3:$C$4</c:f>
              <c:multiLvlStrCache>
                <c:ptCount val="2"/>
                <c:lvl>
                  <c:pt idx="0">
                    <c:v>2010թ.</c:v>
                  </c:pt>
                  <c:pt idx="1">
                    <c:v>2017թ.</c:v>
                  </c:pt>
                </c:lvl>
                <c:lvl>
                  <c:pt idx="0">
                    <c:v>Տղայի համար</c:v>
                  </c:pt>
                </c:lvl>
              </c:multiLvlStrCache>
            </c:multiLvlStrRef>
          </c:cat>
          <c:val>
            <c:numRef>
              <c:f>'կարևոր_10-17'!$B$6:$C$6</c:f>
              <c:numCache>
                <c:formatCode>0.0%</c:formatCode>
                <c:ptCount val="2"/>
                <c:pt idx="0">
                  <c:v>0.51500000000000001</c:v>
                </c:pt>
                <c:pt idx="1">
                  <c:v>0.38700000000000023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7E-40A9-A646-DCCE7304D11A}"/>
            </c:ext>
          </c:extLst>
        </c:ser>
        <c:ser>
          <c:idx val="2"/>
          <c:order val="2"/>
          <c:tx>
            <c:strRef>
              <c:f>'կարևոր_10-17'!$A$7</c:f>
              <c:strCache>
                <c:ptCount val="1"/>
                <c:pt idx="0">
                  <c:v>Սեփականություն ունենալը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'կարևոր_10-17'!$B$3:$C$4</c:f>
              <c:multiLvlStrCache>
                <c:ptCount val="2"/>
                <c:lvl>
                  <c:pt idx="0">
                    <c:v>2010թ.</c:v>
                  </c:pt>
                  <c:pt idx="1">
                    <c:v>2017թ.</c:v>
                  </c:pt>
                </c:lvl>
                <c:lvl>
                  <c:pt idx="0">
                    <c:v>Տղայի համար</c:v>
                  </c:pt>
                </c:lvl>
              </c:multiLvlStrCache>
            </c:multiLvlStrRef>
          </c:cat>
          <c:val>
            <c:numRef>
              <c:f>'կարևոր_10-17'!$B$7:$C$7</c:f>
              <c:numCache>
                <c:formatCode>0.0%</c:formatCode>
                <c:ptCount val="2"/>
                <c:pt idx="0">
                  <c:v>0.47000000000000008</c:v>
                </c:pt>
                <c:pt idx="1">
                  <c:v>0.15700000000000011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7E-40A9-A646-DCCE7304D11A}"/>
            </c:ext>
          </c:extLst>
        </c:ser>
        <c:ser>
          <c:idx val="3"/>
          <c:order val="3"/>
          <c:tx>
            <c:strRef>
              <c:f>'կարևոր_10-17'!$A$8</c:f>
              <c:strCache>
                <c:ptCount val="1"/>
                <c:pt idx="0">
                  <c:v>Ընկերական շրջապատ ունենալը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'կարևոր_10-17'!$B$3:$C$4</c:f>
              <c:multiLvlStrCache>
                <c:ptCount val="2"/>
                <c:lvl>
                  <c:pt idx="0">
                    <c:v>2010թ.</c:v>
                  </c:pt>
                  <c:pt idx="1">
                    <c:v>2017թ.</c:v>
                  </c:pt>
                </c:lvl>
                <c:lvl>
                  <c:pt idx="0">
                    <c:v>Տղայի համար</c:v>
                  </c:pt>
                </c:lvl>
              </c:multiLvlStrCache>
            </c:multiLvlStrRef>
          </c:cat>
          <c:val>
            <c:numRef>
              <c:f>'կարևոր_10-17'!$B$8:$C$8</c:f>
              <c:numCache>
                <c:formatCode>0.0%</c:formatCode>
                <c:ptCount val="2"/>
                <c:pt idx="0">
                  <c:v>0.63000000000000045</c:v>
                </c:pt>
                <c:pt idx="1">
                  <c:v>0.10800000000000005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7E-40A9-A646-DCCE7304D11A}"/>
            </c:ext>
          </c:extLst>
        </c:ser>
        <c:ser>
          <c:idx val="4"/>
          <c:order val="4"/>
          <c:tx>
            <c:strRef>
              <c:f>'կարևոր_10-17'!$A$9</c:f>
              <c:strCache>
                <c:ptCount val="1"/>
                <c:pt idx="0">
                  <c:v>Սոցիալապես ճկուն/հարմարվող լինելը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'կարևոր_10-17'!$B$3:$C$4</c:f>
              <c:multiLvlStrCache>
                <c:ptCount val="2"/>
                <c:lvl>
                  <c:pt idx="0">
                    <c:v>2010թ.</c:v>
                  </c:pt>
                  <c:pt idx="1">
                    <c:v>2017թ.</c:v>
                  </c:pt>
                </c:lvl>
                <c:lvl>
                  <c:pt idx="0">
                    <c:v>Տղայի համար</c:v>
                  </c:pt>
                </c:lvl>
              </c:multiLvlStrCache>
            </c:multiLvlStrRef>
          </c:cat>
          <c:val>
            <c:numRef>
              <c:f>'կարևոր_10-17'!$B$9:$C$9</c:f>
              <c:numCache>
                <c:formatCode>0.0%</c:formatCode>
                <c:ptCount val="2"/>
                <c:pt idx="0">
                  <c:v>0.2</c:v>
                </c:pt>
                <c:pt idx="1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7E-40A9-A646-DCCE7304D1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013248"/>
        <c:axId val="131289472"/>
      </c:barChart>
      <c:catAx>
        <c:axId val="13101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89472"/>
        <c:crosses val="autoZero"/>
        <c:auto val="1"/>
        <c:lblAlgn val="ctr"/>
        <c:lblOffset val="100"/>
        <c:noMultiLvlLbl val="0"/>
      </c:catAx>
      <c:valAx>
        <c:axId val="13128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01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'կարևոր_10-17'!$A$5</c:f>
              <c:strCache>
                <c:ptCount val="1"/>
                <c:pt idx="0">
                  <c:v>Բարձր վարձատրվող աշխատանք ունենալը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'կարևոր_10-17'!$D$3:$E$4</c:f>
              <c:multiLvlStrCache>
                <c:ptCount val="2"/>
                <c:lvl>
                  <c:pt idx="0">
                    <c:v>2010թ.</c:v>
                  </c:pt>
                  <c:pt idx="1">
                    <c:v>2017թ.</c:v>
                  </c:pt>
                </c:lvl>
                <c:lvl>
                  <c:pt idx="0">
                    <c:v>Աղջկա համար</c:v>
                  </c:pt>
                </c:lvl>
              </c:multiLvlStrCache>
            </c:multiLvlStrRef>
          </c:cat>
          <c:val>
            <c:numRef>
              <c:f>'կարևոր_10-17'!$D$5:$E$5</c:f>
              <c:numCache>
                <c:formatCode>0.0%</c:formatCode>
                <c:ptCount val="2"/>
                <c:pt idx="0">
                  <c:v>2.0000000000000011E-2</c:v>
                </c:pt>
                <c:pt idx="1">
                  <c:v>5.0000000000000036E-3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2-45B4-8139-17817DD48CFE}"/>
            </c:ext>
          </c:extLst>
        </c:ser>
        <c:ser>
          <c:idx val="1"/>
          <c:order val="1"/>
          <c:tx>
            <c:strRef>
              <c:f>'կարևոր_10-17'!$A$6</c:f>
              <c:strCache>
                <c:ptCount val="1"/>
                <c:pt idx="0">
                  <c:v>Պաշտոն ունենալը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'կարևոր_10-17'!$D$3:$E$4</c:f>
              <c:multiLvlStrCache>
                <c:ptCount val="2"/>
                <c:lvl>
                  <c:pt idx="0">
                    <c:v>2010թ.</c:v>
                  </c:pt>
                  <c:pt idx="1">
                    <c:v>2017թ.</c:v>
                  </c:pt>
                </c:lvl>
                <c:lvl>
                  <c:pt idx="0">
                    <c:v>Աղջկա համար</c:v>
                  </c:pt>
                </c:lvl>
              </c:multiLvlStrCache>
            </c:multiLvlStrRef>
          </c:cat>
          <c:val>
            <c:numRef>
              <c:f>'կարևոր_10-17'!$D$6:$E$6</c:f>
              <c:numCache>
                <c:formatCode>0.0%</c:formatCode>
                <c:ptCount val="2"/>
                <c:pt idx="0">
                  <c:v>2.0000000000000011E-2</c:v>
                </c:pt>
                <c:pt idx="1">
                  <c:v>1.0000000000000005E-2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22-45B4-8139-17817DD48CFE}"/>
            </c:ext>
          </c:extLst>
        </c:ser>
        <c:ser>
          <c:idx val="2"/>
          <c:order val="2"/>
          <c:tx>
            <c:strRef>
              <c:f>'կարևոր_10-17'!$A$7</c:f>
              <c:strCache>
                <c:ptCount val="1"/>
                <c:pt idx="0">
                  <c:v>Սեփականություն ունենալը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'կարևոր_10-17'!$D$3:$E$4</c:f>
              <c:multiLvlStrCache>
                <c:ptCount val="2"/>
                <c:lvl>
                  <c:pt idx="0">
                    <c:v>2010թ.</c:v>
                  </c:pt>
                  <c:pt idx="1">
                    <c:v>2017թ.</c:v>
                  </c:pt>
                </c:lvl>
                <c:lvl>
                  <c:pt idx="0">
                    <c:v>Աղջկա համար</c:v>
                  </c:pt>
                </c:lvl>
              </c:multiLvlStrCache>
            </c:multiLvlStrRef>
          </c:cat>
          <c:val>
            <c:numRef>
              <c:f>'կարևոր_10-17'!$D$7:$E$7</c:f>
              <c:numCache>
                <c:formatCode>0.0%</c:formatCode>
                <c:ptCount val="2"/>
                <c:pt idx="0">
                  <c:v>0.05</c:v>
                </c:pt>
                <c:pt idx="1">
                  <c:v>1.0000000000000005E-2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22-45B4-8139-17817DD48CFE}"/>
            </c:ext>
          </c:extLst>
        </c:ser>
        <c:ser>
          <c:idx val="3"/>
          <c:order val="3"/>
          <c:tx>
            <c:strRef>
              <c:f>'կարևոր_10-17'!$A$8</c:f>
              <c:strCache>
                <c:ptCount val="1"/>
                <c:pt idx="0">
                  <c:v>Ընկերական շրջապատ ունենալը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'կարևոր_10-17'!$D$3:$E$4</c:f>
              <c:multiLvlStrCache>
                <c:ptCount val="2"/>
                <c:lvl>
                  <c:pt idx="0">
                    <c:v>2010թ.</c:v>
                  </c:pt>
                  <c:pt idx="1">
                    <c:v>2017թ.</c:v>
                  </c:pt>
                </c:lvl>
                <c:lvl>
                  <c:pt idx="0">
                    <c:v>Աղջկա համար</c:v>
                  </c:pt>
                </c:lvl>
              </c:multiLvlStrCache>
            </c:multiLvlStrRef>
          </c:cat>
          <c:val>
            <c:numRef>
              <c:f>'կարևոր_10-17'!$D$8:$E$8</c:f>
              <c:numCache>
                <c:formatCode>0.0%</c:formatCode>
                <c:ptCount val="2"/>
                <c:pt idx="0">
                  <c:v>3.0000000000000002E-2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22-45B4-8139-17817DD48CFE}"/>
            </c:ext>
          </c:extLst>
        </c:ser>
        <c:ser>
          <c:idx val="4"/>
          <c:order val="4"/>
          <c:tx>
            <c:strRef>
              <c:f>'կարևոր_10-17'!$A$9</c:f>
              <c:strCache>
                <c:ptCount val="1"/>
                <c:pt idx="0">
                  <c:v>Սոցիալապես ճկուն/հարմարվող լինելը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'կարևոր_10-17'!$D$3:$E$4</c:f>
              <c:multiLvlStrCache>
                <c:ptCount val="2"/>
                <c:lvl>
                  <c:pt idx="0">
                    <c:v>2010թ.</c:v>
                  </c:pt>
                  <c:pt idx="1">
                    <c:v>2017թ.</c:v>
                  </c:pt>
                </c:lvl>
                <c:lvl>
                  <c:pt idx="0">
                    <c:v>Աղջկա համար</c:v>
                  </c:pt>
                </c:lvl>
              </c:multiLvlStrCache>
            </c:multiLvlStrRef>
          </c:cat>
          <c:val>
            <c:numRef>
              <c:f>'կարևոր_10-17'!$D$9:$E$9</c:f>
              <c:numCache>
                <c:formatCode>0.0%</c:formatCode>
                <c:ptCount val="2"/>
                <c:pt idx="0">
                  <c:v>8.0000000000000043E-2</c:v>
                </c:pt>
                <c:pt idx="1">
                  <c:v>0.21600000000000011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22-45B4-8139-17817DD48C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3555328"/>
        <c:axId val="93565312"/>
      </c:barChart>
      <c:catAx>
        <c:axId val="9355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65312"/>
        <c:crosses val="autoZero"/>
        <c:auto val="1"/>
        <c:lblAlgn val="ctr"/>
        <c:lblOffset val="100"/>
        <c:noMultiLvlLbl val="0"/>
      </c:catAx>
      <c:valAx>
        <c:axId val="9356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5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E1B3A-B0EE-466F-8947-7721FE982D11}" type="doc">
      <dgm:prSet loTypeId="urn:microsoft.com/office/officeart/2009/3/layout/RandomtoResultProcess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E3474F-9D01-4BC4-8E37-F0F6C077F3AF}">
      <dgm:prSet phldrT="[Text]" custT="1"/>
      <dgm:spPr/>
      <dgm:t>
        <a:bodyPr/>
        <a:lstStyle/>
        <a:p>
          <a:r>
            <a:rPr lang="hy-AM" sz="2200" b="1" u="sng" dirty="0" smtClean="0"/>
            <a:t>Ո</a:t>
          </a:r>
          <a:r>
            <a:rPr lang="en-US" sz="2200" b="1" u="sng" dirty="0" err="1" smtClean="0"/>
            <a:t>րակյալ</a:t>
          </a:r>
          <a:r>
            <a:rPr lang="en-US" sz="2200" b="1" u="sng" dirty="0" smtClean="0"/>
            <a:t> </a:t>
          </a:r>
          <a:r>
            <a:rPr lang="en-US" sz="2200" dirty="0" err="1" smtClean="0"/>
            <a:t>կրթություն</a:t>
          </a:r>
          <a:r>
            <a:rPr lang="en-US" sz="2200" dirty="0" smtClean="0"/>
            <a:t> </a:t>
          </a:r>
          <a:r>
            <a:rPr lang="en-US" sz="2200" dirty="0" err="1" smtClean="0"/>
            <a:t>ստանալու</a:t>
          </a:r>
          <a:r>
            <a:rPr lang="en-US" sz="2200" dirty="0" smtClean="0"/>
            <a:t> </a:t>
          </a:r>
          <a:r>
            <a:rPr lang="en-US" sz="2200" dirty="0" err="1" smtClean="0"/>
            <a:t>առավելությունը</a:t>
          </a:r>
          <a:r>
            <a:rPr lang="en-US" sz="2200" dirty="0" smtClean="0"/>
            <a:t> </a:t>
          </a:r>
          <a:r>
            <a:rPr lang="en-US" sz="2200" b="1" u="sng" dirty="0" err="1" smtClean="0"/>
            <a:t>բոլորի</a:t>
          </a:r>
          <a:r>
            <a:rPr lang="en-US" sz="2200" b="1" u="sng" dirty="0" smtClean="0"/>
            <a:t> </a:t>
          </a:r>
          <a:r>
            <a:rPr lang="en-US" sz="2200" b="1" u="sng" dirty="0" err="1" smtClean="0"/>
            <a:t>համար</a:t>
          </a:r>
          <a:r>
            <a:rPr lang="en-US" sz="2200" b="1" u="sng" dirty="0" smtClean="0"/>
            <a:t> </a:t>
          </a:r>
          <a:r>
            <a:rPr lang="en-US" sz="2200" dirty="0" err="1" smtClean="0"/>
            <a:t>հասանելի</a:t>
          </a:r>
          <a:r>
            <a:rPr lang="en-US" sz="2200" dirty="0" smtClean="0"/>
            <a:t> </a:t>
          </a:r>
          <a:r>
            <a:rPr lang="en-US" sz="2200" dirty="0" err="1" smtClean="0"/>
            <a:t>դարձնել</a:t>
          </a:r>
          <a:endParaRPr lang="en-US" sz="2200" dirty="0"/>
        </a:p>
      </dgm:t>
    </dgm:pt>
    <dgm:pt modelId="{72FBFDED-2BA9-49B7-8BF8-345B9511F2C8}" type="parTrans" cxnId="{DD712709-C675-464F-B8A3-F29F4D479795}">
      <dgm:prSet/>
      <dgm:spPr/>
      <dgm:t>
        <a:bodyPr/>
        <a:lstStyle/>
        <a:p>
          <a:endParaRPr lang="en-US"/>
        </a:p>
      </dgm:t>
    </dgm:pt>
    <dgm:pt modelId="{2F8070B2-20CC-4545-88BD-7DA93A5A9EDB}" type="sibTrans" cxnId="{DD712709-C675-464F-B8A3-F29F4D479795}">
      <dgm:prSet/>
      <dgm:spPr/>
      <dgm:t>
        <a:bodyPr/>
        <a:lstStyle/>
        <a:p>
          <a:endParaRPr lang="en-US"/>
        </a:p>
      </dgm:t>
    </dgm:pt>
    <dgm:pt modelId="{27FA621B-AE62-4846-BCBC-61C5195579F1}">
      <dgm:prSet phldrT="[Text]" custT="1"/>
      <dgm:spPr/>
      <dgm:t>
        <a:bodyPr/>
        <a:lstStyle/>
        <a:p>
          <a:r>
            <a:rPr lang="en-US" sz="2200" b="1" dirty="0" err="1" smtClean="0"/>
            <a:t>Ազնիվ</a:t>
          </a:r>
          <a:r>
            <a:rPr lang="en-US" sz="2200" b="1" dirty="0" smtClean="0"/>
            <a:t> , </a:t>
          </a:r>
          <a:r>
            <a:rPr lang="en-US" sz="2200" b="1" dirty="0" err="1" smtClean="0"/>
            <a:t>խտրականությունից</a:t>
          </a:r>
          <a:r>
            <a:rPr lang="en-US" sz="2200" b="1" dirty="0" smtClean="0"/>
            <a:t> </a:t>
          </a:r>
          <a:r>
            <a:rPr lang="en-US" sz="2200" b="1" dirty="0" err="1" smtClean="0"/>
            <a:t>զերծ</a:t>
          </a:r>
          <a:r>
            <a:rPr lang="en-US" sz="2200" b="1" dirty="0" smtClean="0"/>
            <a:t>, </a:t>
          </a:r>
          <a:r>
            <a:rPr lang="en-US" sz="2200" b="1" dirty="0" err="1" smtClean="0"/>
            <a:t>հավասար</a:t>
          </a:r>
          <a:r>
            <a:rPr lang="en-US" sz="2200" b="1" dirty="0" smtClean="0"/>
            <a:t> </a:t>
          </a:r>
          <a:r>
            <a:rPr lang="en-US" sz="2200" b="1" dirty="0" err="1" smtClean="0"/>
            <a:t>հասարակություն</a:t>
          </a:r>
          <a:endParaRPr lang="en-US" sz="2200" b="1" dirty="0"/>
        </a:p>
      </dgm:t>
    </dgm:pt>
    <dgm:pt modelId="{4BDFC7CE-1DE4-4686-9EDB-057BE108C58C}" type="parTrans" cxnId="{CE8157BE-8370-4601-A615-C5ECBE2E52D8}">
      <dgm:prSet/>
      <dgm:spPr/>
      <dgm:t>
        <a:bodyPr/>
        <a:lstStyle/>
        <a:p>
          <a:endParaRPr lang="en-US"/>
        </a:p>
      </dgm:t>
    </dgm:pt>
    <dgm:pt modelId="{E425A14A-414E-4149-9547-2F858BF683BB}" type="sibTrans" cxnId="{CE8157BE-8370-4601-A615-C5ECBE2E52D8}">
      <dgm:prSet/>
      <dgm:spPr/>
      <dgm:t>
        <a:bodyPr/>
        <a:lstStyle/>
        <a:p>
          <a:endParaRPr lang="en-US"/>
        </a:p>
      </dgm:t>
    </dgm:pt>
    <dgm:pt modelId="{1E615C64-1089-43F9-9C02-52A0E6A61E7D}" type="pres">
      <dgm:prSet presAssocID="{D9DE1B3A-B0EE-466F-8947-7721FE982D1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9947C03-5A37-4273-8838-3CA17A81C301}" type="pres">
      <dgm:prSet presAssocID="{8BE3474F-9D01-4BC4-8E37-F0F6C077F3AF}" presName="chaos" presStyleCnt="0"/>
      <dgm:spPr/>
      <dgm:t>
        <a:bodyPr/>
        <a:lstStyle/>
        <a:p>
          <a:endParaRPr lang="en-US"/>
        </a:p>
      </dgm:t>
    </dgm:pt>
    <dgm:pt modelId="{31C0095F-DCE7-4CA5-B1A4-66B8C6D57784}" type="pres">
      <dgm:prSet presAssocID="{8BE3474F-9D01-4BC4-8E37-F0F6C077F3AF}" presName="parTx1" presStyleLbl="revTx" presStyleIdx="0" presStyleCnt="1"/>
      <dgm:spPr/>
      <dgm:t>
        <a:bodyPr/>
        <a:lstStyle/>
        <a:p>
          <a:endParaRPr lang="en-US"/>
        </a:p>
      </dgm:t>
    </dgm:pt>
    <dgm:pt modelId="{FFBC7553-6EF0-465A-8E0A-7C44545CBAC4}" type="pres">
      <dgm:prSet presAssocID="{8BE3474F-9D01-4BC4-8E37-F0F6C077F3AF}" presName="c1" presStyleLbl="node1" presStyleIdx="0" presStyleCnt="19"/>
      <dgm:spPr/>
      <dgm:t>
        <a:bodyPr/>
        <a:lstStyle/>
        <a:p>
          <a:endParaRPr lang="en-US"/>
        </a:p>
      </dgm:t>
    </dgm:pt>
    <dgm:pt modelId="{EBDC5364-F070-4DB5-9063-5A7DF092E62D}" type="pres">
      <dgm:prSet presAssocID="{8BE3474F-9D01-4BC4-8E37-F0F6C077F3AF}" presName="c2" presStyleLbl="node1" presStyleIdx="1" presStyleCnt="19"/>
      <dgm:spPr/>
      <dgm:t>
        <a:bodyPr/>
        <a:lstStyle/>
        <a:p>
          <a:endParaRPr lang="en-US"/>
        </a:p>
      </dgm:t>
    </dgm:pt>
    <dgm:pt modelId="{700F6F8E-507A-4ABB-9B09-F412EBFBED43}" type="pres">
      <dgm:prSet presAssocID="{8BE3474F-9D01-4BC4-8E37-F0F6C077F3AF}" presName="c3" presStyleLbl="node1" presStyleIdx="2" presStyleCnt="19"/>
      <dgm:spPr/>
      <dgm:t>
        <a:bodyPr/>
        <a:lstStyle/>
        <a:p>
          <a:endParaRPr lang="en-US"/>
        </a:p>
      </dgm:t>
    </dgm:pt>
    <dgm:pt modelId="{9F2C95C9-A188-4E8A-A5F4-CEF5477AA035}" type="pres">
      <dgm:prSet presAssocID="{8BE3474F-9D01-4BC4-8E37-F0F6C077F3AF}" presName="c4" presStyleLbl="node1" presStyleIdx="3" presStyleCnt="19"/>
      <dgm:spPr/>
      <dgm:t>
        <a:bodyPr/>
        <a:lstStyle/>
        <a:p>
          <a:endParaRPr lang="en-US"/>
        </a:p>
      </dgm:t>
    </dgm:pt>
    <dgm:pt modelId="{AC1EE8A5-8B40-4DB3-A5E4-53AAFDBFBF0A}" type="pres">
      <dgm:prSet presAssocID="{8BE3474F-9D01-4BC4-8E37-F0F6C077F3AF}" presName="c5" presStyleLbl="node1" presStyleIdx="4" presStyleCnt="19"/>
      <dgm:spPr/>
      <dgm:t>
        <a:bodyPr/>
        <a:lstStyle/>
        <a:p>
          <a:endParaRPr lang="en-US"/>
        </a:p>
      </dgm:t>
    </dgm:pt>
    <dgm:pt modelId="{DF4CDB04-FCA1-4F2B-AE71-146B1BC14E83}" type="pres">
      <dgm:prSet presAssocID="{8BE3474F-9D01-4BC4-8E37-F0F6C077F3AF}" presName="c6" presStyleLbl="node1" presStyleIdx="5" presStyleCnt="19"/>
      <dgm:spPr/>
      <dgm:t>
        <a:bodyPr/>
        <a:lstStyle/>
        <a:p>
          <a:endParaRPr lang="en-US"/>
        </a:p>
      </dgm:t>
    </dgm:pt>
    <dgm:pt modelId="{85EA74BB-B1D7-4C59-AF85-AF173DC87047}" type="pres">
      <dgm:prSet presAssocID="{8BE3474F-9D01-4BC4-8E37-F0F6C077F3AF}" presName="c7" presStyleLbl="node1" presStyleIdx="6" presStyleCnt="19"/>
      <dgm:spPr/>
      <dgm:t>
        <a:bodyPr/>
        <a:lstStyle/>
        <a:p>
          <a:endParaRPr lang="en-US"/>
        </a:p>
      </dgm:t>
    </dgm:pt>
    <dgm:pt modelId="{A2ABB363-B23A-49BD-8E2E-5ECF5BACA25C}" type="pres">
      <dgm:prSet presAssocID="{8BE3474F-9D01-4BC4-8E37-F0F6C077F3AF}" presName="c8" presStyleLbl="node1" presStyleIdx="7" presStyleCnt="19"/>
      <dgm:spPr/>
      <dgm:t>
        <a:bodyPr/>
        <a:lstStyle/>
        <a:p>
          <a:endParaRPr lang="en-US"/>
        </a:p>
      </dgm:t>
    </dgm:pt>
    <dgm:pt modelId="{5AD7587C-0901-4634-9220-4FA171622C6F}" type="pres">
      <dgm:prSet presAssocID="{8BE3474F-9D01-4BC4-8E37-F0F6C077F3AF}" presName="c9" presStyleLbl="node1" presStyleIdx="8" presStyleCnt="19"/>
      <dgm:spPr/>
      <dgm:t>
        <a:bodyPr/>
        <a:lstStyle/>
        <a:p>
          <a:endParaRPr lang="en-US"/>
        </a:p>
      </dgm:t>
    </dgm:pt>
    <dgm:pt modelId="{ED039658-BF1F-4266-ADB6-90A22BB4815B}" type="pres">
      <dgm:prSet presAssocID="{8BE3474F-9D01-4BC4-8E37-F0F6C077F3AF}" presName="c10" presStyleLbl="node1" presStyleIdx="9" presStyleCnt="19"/>
      <dgm:spPr/>
      <dgm:t>
        <a:bodyPr/>
        <a:lstStyle/>
        <a:p>
          <a:endParaRPr lang="en-US"/>
        </a:p>
      </dgm:t>
    </dgm:pt>
    <dgm:pt modelId="{9AE08E78-B16B-4198-90AF-3D2DA7A813E0}" type="pres">
      <dgm:prSet presAssocID="{8BE3474F-9D01-4BC4-8E37-F0F6C077F3AF}" presName="c11" presStyleLbl="node1" presStyleIdx="10" presStyleCnt="19"/>
      <dgm:spPr/>
      <dgm:t>
        <a:bodyPr/>
        <a:lstStyle/>
        <a:p>
          <a:endParaRPr lang="en-US"/>
        </a:p>
      </dgm:t>
    </dgm:pt>
    <dgm:pt modelId="{F3BD47D3-5FF2-4958-A71E-25FA44E3B55D}" type="pres">
      <dgm:prSet presAssocID="{8BE3474F-9D01-4BC4-8E37-F0F6C077F3AF}" presName="c12" presStyleLbl="node1" presStyleIdx="11" presStyleCnt="19"/>
      <dgm:spPr/>
      <dgm:t>
        <a:bodyPr/>
        <a:lstStyle/>
        <a:p>
          <a:endParaRPr lang="en-US"/>
        </a:p>
      </dgm:t>
    </dgm:pt>
    <dgm:pt modelId="{1398AB70-95F9-4DBB-B57E-E799F59ADF1B}" type="pres">
      <dgm:prSet presAssocID="{8BE3474F-9D01-4BC4-8E37-F0F6C077F3AF}" presName="c13" presStyleLbl="node1" presStyleIdx="12" presStyleCnt="19"/>
      <dgm:spPr/>
      <dgm:t>
        <a:bodyPr/>
        <a:lstStyle/>
        <a:p>
          <a:endParaRPr lang="en-US"/>
        </a:p>
      </dgm:t>
    </dgm:pt>
    <dgm:pt modelId="{DC80B90F-E411-405D-BEF9-CB8E94533D27}" type="pres">
      <dgm:prSet presAssocID="{8BE3474F-9D01-4BC4-8E37-F0F6C077F3AF}" presName="c14" presStyleLbl="node1" presStyleIdx="13" presStyleCnt="19"/>
      <dgm:spPr/>
      <dgm:t>
        <a:bodyPr/>
        <a:lstStyle/>
        <a:p>
          <a:endParaRPr lang="en-US"/>
        </a:p>
      </dgm:t>
    </dgm:pt>
    <dgm:pt modelId="{55C4ADF9-E402-4782-ADAB-39DD8BC1D2CE}" type="pres">
      <dgm:prSet presAssocID="{8BE3474F-9D01-4BC4-8E37-F0F6C077F3AF}" presName="c15" presStyleLbl="node1" presStyleIdx="14" presStyleCnt="19"/>
      <dgm:spPr/>
      <dgm:t>
        <a:bodyPr/>
        <a:lstStyle/>
        <a:p>
          <a:endParaRPr lang="en-US"/>
        </a:p>
      </dgm:t>
    </dgm:pt>
    <dgm:pt modelId="{4FE6BC2D-F6CC-4892-8A8B-DFB1226C0E6C}" type="pres">
      <dgm:prSet presAssocID="{8BE3474F-9D01-4BC4-8E37-F0F6C077F3AF}" presName="c16" presStyleLbl="node1" presStyleIdx="15" presStyleCnt="19"/>
      <dgm:spPr/>
      <dgm:t>
        <a:bodyPr/>
        <a:lstStyle/>
        <a:p>
          <a:endParaRPr lang="en-US"/>
        </a:p>
      </dgm:t>
    </dgm:pt>
    <dgm:pt modelId="{D21F265A-94A3-45EC-9DC5-520E6018CD9B}" type="pres">
      <dgm:prSet presAssocID="{8BE3474F-9D01-4BC4-8E37-F0F6C077F3AF}" presName="c17" presStyleLbl="node1" presStyleIdx="16" presStyleCnt="19"/>
      <dgm:spPr/>
      <dgm:t>
        <a:bodyPr/>
        <a:lstStyle/>
        <a:p>
          <a:endParaRPr lang="en-US"/>
        </a:p>
      </dgm:t>
    </dgm:pt>
    <dgm:pt modelId="{0014D8A0-DBF0-44E5-AF62-25EA8BB800A5}" type="pres">
      <dgm:prSet presAssocID="{8BE3474F-9D01-4BC4-8E37-F0F6C077F3AF}" presName="c18" presStyleLbl="node1" presStyleIdx="17" presStyleCnt="19"/>
      <dgm:spPr/>
      <dgm:t>
        <a:bodyPr/>
        <a:lstStyle/>
        <a:p>
          <a:endParaRPr lang="en-US"/>
        </a:p>
      </dgm:t>
    </dgm:pt>
    <dgm:pt modelId="{62BE025E-74D6-4F74-A600-299EF900C8BD}" type="pres">
      <dgm:prSet presAssocID="{2F8070B2-20CC-4545-88BD-7DA93A5A9EDB}" presName="chevronComposite1" presStyleCnt="0"/>
      <dgm:spPr/>
      <dgm:t>
        <a:bodyPr/>
        <a:lstStyle/>
        <a:p>
          <a:endParaRPr lang="en-US"/>
        </a:p>
      </dgm:t>
    </dgm:pt>
    <dgm:pt modelId="{44ACF4E5-33F6-4EF7-A6AC-3D0B22A3B60C}" type="pres">
      <dgm:prSet presAssocID="{2F8070B2-20CC-4545-88BD-7DA93A5A9EDB}" presName="chevron1" presStyleLbl="sibTrans2D1" presStyleIdx="0" presStyleCnt="2"/>
      <dgm:spPr/>
      <dgm:t>
        <a:bodyPr/>
        <a:lstStyle/>
        <a:p>
          <a:endParaRPr lang="en-US"/>
        </a:p>
      </dgm:t>
    </dgm:pt>
    <dgm:pt modelId="{5B387B3D-5BA1-46D8-942C-BC71CA605C34}" type="pres">
      <dgm:prSet presAssocID="{2F8070B2-20CC-4545-88BD-7DA93A5A9EDB}" presName="spChevron1" presStyleCnt="0"/>
      <dgm:spPr/>
      <dgm:t>
        <a:bodyPr/>
        <a:lstStyle/>
        <a:p>
          <a:endParaRPr lang="en-US"/>
        </a:p>
      </dgm:t>
    </dgm:pt>
    <dgm:pt modelId="{0F703744-BE0D-4810-BAF7-C7FD7F80E164}" type="pres">
      <dgm:prSet presAssocID="{2F8070B2-20CC-4545-88BD-7DA93A5A9EDB}" presName="overlap" presStyleCnt="0"/>
      <dgm:spPr/>
      <dgm:t>
        <a:bodyPr/>
        <a:lstStyle/>
        <a:p>
          <a:endParaRPr lang="en-US"/>
        </a:p>
      </dgm:t>
    </dgm:pt>
    <dgm:pt modelId="{932814EB-EB4C-452D-A894-9E7E18E45566}" type="pres">
      <dgm:prSet presAssocID="{2F8070B2-20CC-4545-88BD-7DA93A5A9EDB}" presName="chevronComposite2" presStyleCnt="0"/>
      <dgm:spPr/>
      <dgm:t>
        <a:bodyPr/>
        <a:lstStyle/>
        <a:p>
          <a:endParaRPr lang="en-US"/>
        </a:p>
      </dgm:t>
    </dgm:pt>
    <dgm:pt modelId="{A115DC44-FFF7-4806-A663-A011C00B3C63}" type="pres">
      <dgm:prSet presAssocID="{2F8070B2-20CC-4545-88BD-7DA93A5A9EDB}" presName="chevron2" presStyleLbl="sibTrans2D1" presStyleIdx="1" presStyleCnt="2"/>
      <dgm:spPr/>
      <dgm:t>
        <a:bodyPr/>
        <a:lstStyle/>
        <a:p>
          <a:endParaRPr lang="en-US"/>
        </a:p>
      </dgm:t>
    </dgm:pt>
    <dgm:pt modelId="{1748C829-65B1-45A7-AF81-AA7DDE207B0F}" type="pres">
      <dgm:prSet presAssocID="{2F8070B2-20CC-4545-88BD-7DA93A5A9EDB}" presName="spChevron2" presStyleCnt="0"/>
      <dgm:spPr/>
      <dgm:t>
        <a:bodyPr/>
        <a:lstStyle/>
        <a:p>
          <a:endParaRPr lang="en-US"/>
        </a:p>
      </dgm:t>
    </dgm:pt>
    <dgm:pt modelId="{9EEA64D0-D6EB-4F45-8684-81FBC059555E}" type="pres">
      <dgm:prSet presAssocID="{27FA621B-AE62-4846-BCBC-61C5195579F1}" presName="last" presStyleCnt="0"/>
      <dgm:spPr/>
      <dgm:t>
        <a:bodyPr/>
        <a:lstStyle/>
        <a:p>
          <a:endParaRPr lang="en-US"/>
        </a:p>
      </dgm:t>
    </dgm:pt>
    <dgm:pt modelId="{09DF2F41-1067-4C15-88C0-D3FFE9803B2A}" type="pres">
      <dgm:prSet presAssocID="{27FA621B-AE62-4846-BCBC-61C5195579F1}" presName="circleTx" presStyleLbl="node1" presStyleIdx="18" presStyleCnt="19" custScaleX="138400" custLinFactNeighborX="8172" custLinFactNeighborY="-1644"/>
      <dgm:spPr/>
      <dgm:t>
        <a:bodyPr/>
        <a:lstStyle/>
        <a:p>
          <a:endParaRPr lang="en-US"/>
        </a:p>
      </dgm:t>
    </dgm:pt>
    <dgm:pt modelId="{2CB63F0E-0B7A-4131-A9BA-2D6E368DB60C}" type="pres">
      <dgm:prSet presAssocID="{27FA621B-AE62-4846-BCBC-61C5195579F1}" presName="spN" presStyleCnt="0"/>
      <dgm:spPr/>
      <dgm:t>
        <a:bodyPr/>
        <a:lstStyle/>
        <a:p>
          <a:endParaRPr lang="en-US"/>
        </a:p>
      </dgm:t>
    </dgm:pt>
  </dgm:ptLst>
  <dgm:cxnLst>
    <dgm:cxn modelId="{CE8157BE-8370-4601-A615-C5ECBE2E52D8}" srcId="{D9DE1B3A-B0EE-466F-8947-7721FE982D11}" destId="{27FA621B-AE62-4846-BCBC-61C5195579F1}" srcOrd="1" destOrd="0" parTransId="{4BDFC7CE-1DE4-4686-9EDB-057BE108C58C}" sibTransId="{E425A14A-414E-4149-9547-2F858BF683BB}"/>
    <dgm:cxn modelId="{631BF74A-4459-44B1-8907-3C576700508B}" type="presOf" srcId="{8BE3474F-9D01-4BC4-8E37-F0F6C077F3AF}" destId="{31C0095F-DCE7-4CA5-B1A4-66B8C6D57784}" srcOrd="0" destOrd="0" presId="urn:microsoft.com/office/officeart/2009/3/layout/RandomtoResultProcess"/>
    <dgm:cxn modelId="{4E91811E-48D2-4CB8-AAE4-8EE729D561FC}" type="presOf" srcId="{D9DE1B3A-B0EE-466F-8947-7721FE982D11}" destId="{1E615C64-1089-43F9-9C02-52A0E6A61E7D}" srcOrd="0" destOrd="0" presId="urn:microsoft.com/office/officeart/2009/3/layout/RandomtoResultProcess"/>
    <dgm:cxn modelId="{DD712709-C675-464F-B8A3-F29F4D479795}" srcId="{D9DE1B3A-B0EE-466F-8947-7721FE982D11}" destId="{8BE3474F-9D01-4BC4-8E37-F0F6C077F3AF}" srcOrd="0" destOrd="0" parTransId="{72FBFDED-2BA9-49B7-8BF8-345B9511F2C8}" sibTransId="{2F8070B2-20CC-4545-88BD-7DA93A5A9EDB}"/>
    <dgm:cxn modelId="{304232AD-5189-4CEB-B9B8-0016C9954BC5}" type="presOf" srcId="{27FA621B-AE62-4846-BCBC-61C5195579F1}" destId="{09DF2F41-1067-4C15-88C0-D3FFE9803B2A}" srcOrd="0" destOrd="0" presId="urn:microsoft.com/office/officeart/2009/3/layout/RandomtoResultProcess"/>
    <dgm:cxn modelId="{7FD5AAAA-CCEA-48E3-A13A-EFB62D0687D4}" type="presParOf" srcId="{1E615C64-1089-43F9-9C02-52A0E6A61E7D}" destId="{E9947C03-5A37-4273-8838-3CA17A81C301}" srcOrd="0" destOrd="0" presId="urn:microsoft.com/office/officeart/2009/3/layout/RandomtoResultProcess"/>
    <dgm:cxn modelId="{1CCD08D1-D0D3-42A3-B614-F68313694389}" type="presParOf" srcId="{E9947C03-5A37-4273-8838-3CA17A81C301}" destId="{31C0095F-DCE7-4CA5-B1A4-66B8C6D57784}" srcOrd="0" destOrd="0" presId="urn:microsoft.com/office/officeart/2009/3/layout/RandomtoResultProcess"/>
    <dgm:cxn modelId="{7A92B8B9-2226-4FD4-9480-4496C0D1FCCD}" type="presParOf" srcId="{E9947C03-5A37-4273-8838-3CA17A81C301}" destId="{FFBC7553-6EF0-465A-8E0A-7C44545CBAC4}" srcOrd="1" destOrd="0" presId="urn:microsoft.com/office/officeart/2009/3/layout/RandomtoResultProcess"/>
    <dgm:cxn modelId="{0FC20B57-0E23-412A-8788-38591316A561}" type="presParOf" srcId="{E9947C03-5A37-4273-8838-3CA17A81C301}" destId="{EBDC5364-F070-4DB5-9063-5A7DF092E62D}" srcOrd="2" destOrd="0" presId="urn:microsoft.com/office/officeart/2009/3/layout/RandomtoResultProcess"/>
    <dgm:cxn modelId="{1D2B9C10-1E21-42D6-992A-1B6FAF8D3F65}" type="presParOf" srcId="{E9947C03-5A37-4273-8838-3CA17A81C301}" destId="{700F6F8E-507A-4ABB-9B09-F412EBFBED43}" srcOrd="3" destOrd="0" presId="urn:microsoft.com/office/officeart/2009/3/layout/RandomtoResultProcess"/>
    <dgm:cxn modelId="{F451E1D2-7F78-431B-905C-FAEA1039C080}" type="presParOf" srcId="{E9947C03-5A37-4273-8838-3CA17A81C301}" destId="{9F2C95C9-A188-4E8A-A5F4-CEF5477AA035}" srcOrd="4" destOrd="0" presId="urn:microsoft.com/office/officeart/2009/3/layout/RandomtoResultProcess"/>
    <dgm:cxn modelId="{E28FDFD3-D19C-4FDA-911F-3E2D50C873C3}" type="presParOf" srcId="{E9947C03-5A37-4273-8838-3CA17A81C301}" destId="{AC1EE8A5-8B40-4DB3-A5E4-53AAFDBFBF0A}" srcOrd="5" destOrd="0" presId="urn:microsoft.com/office/officeart/2009/3/layout/RandomtoResultProcess"/>
    <dgm:cxn modelId="{2F3B5806-074D-4312-9544-E2D8547E2AF7}" type="presParOf" srcId="{E9947C03-5A37-4273-8838-3CA17A81C301}" destId="{DF4CDB04-FCA1-4F2B-AE71-146B1BC14E83}" srcOrd="6" destOrd="0" presId="urn:microsoft.com/office/officeart/2009/3/layout/RandomtoResultProcess"/>
    <dgm:cxn modelId="{556F0549-BC6A-45A3-97C5-0FFD1C743A58}" type="presParOf" srcId="{E9947C03-5A37-4273-8838-3CA17A81C301}" destId="{85EA74BB-B1D7-4C59-AF85-AF173DC87047}" srcOrd="7" destOrd="0" presId="urn:microsoft.com/office/officeart/2009/3/layout/RandomtoResultProcess"/>
    <dgm:cxn modelId="{A200AD21-F0B6-464E-9F6C-56F39002538D}" type="presParOf" srcId="{E9947C03-5A37-4273-8838-3CA17A81C301}" destId="{A2ABB363-B23A-49BD-8E2E-5ECF5BACA25C}" srcOrd="8" destOrd="0" presId="urn:microsoft.com/office/officeart/2009/3/layout/RandomtoResultProcess"/>
    <dgm:cxn modelId="{6FC72655-7237-480B-B6BA-B66F50E81360}" type="presParOf" srcId="{E9947C03-5A37-4273-8838-3CA17A81C301}" destId="{5AD7587C-0901-4634-9220-4FA171622C6F}" srcOrd="9" destOrd="0" presId="urn:microsoft.com/office/officeart/2009/3/layout/RandomtoResultProcess"/>
    <dgm:cxn modelId="{F7533368-363D-4BF7-B3CA-4C286F7FA9CA}" type="presParOf" srcId="{E9947C03-5A37-4273-8838-3CA17A81C301}" destId="{ED039658-BF1F-4266-ADB6-90A22BB4815B}" srcOrd="10" destOrd="0" presId="urn:microsoft.com/office/officeart/2009/3/layout/RandomtoResultProcess"/>
    <dgm:cxn modelId="{EBB24005-A011-43AA-A717-360D7C897A8A}" type="presParOf" srcId="{E9947C03-5A37-4273-8838-3CA17A81C301}" destId="{9AE08E78-B16B-4198-90AF-3D2DA7A813E0}" srcOrd="11" destOrd="0" presId="urn:microsoft.com/office/officeart/2009/3/layout/RandomtoResultProcess"/>
    <dgm:cxn modelId="{0C1271AD-B7D5-481B-B5A2-E56D48BE1391}" type="presParOf" srcId="{E9947C03-5A37-4273-8838-3CA17A81C301}" destId="{F3BD47D3-5FF2-4958-A71E-25FA44E3B55D}" srcOrd="12" destOrd="0" presId="urn:microsoft.com/office/officeart/2009/3/layout/RandomtoResultProcess"/>
    <dgm:cxn modelId="{AD3830E6-0A8F-4E0F-BBA5-D6B7CF2BF834}" type="presParOf" srcId="{E9947C03-5A37-4273-8838-3CA17A81C301}" destId="{1398AB70-95F9-4DBB-B57E-E799F59ADF1B}" srcOrd="13" destOrd="0" presId="urn:microsoft.com/office/officeart/2009/3/layout/RandomtoResultProcess"/>
    <dgm:cxn modelId="{96236E42-6E16-4671-9B0A-05FAFD881F62}" type="presParOf" srcId="{E9947C03-5A37-4273-8838-3CA17A81C301}" destId="{DC80B90F-E411-405D-BEF9-CB8E94533D27}" srcOrd="14" destOrd="0" presId="urn:microsoft.com/office/officeart/2009/3/layout/RandomtoResultProcess"/>
    <dgm:cxn modelId="{7726993F-06CA-4515-B273-4FAD83A4A964}" type="presParOf" srcId="{E9947C03-5A37-4273-8838-3CA17A81C301}" destId="{55C4ADF9-E402-4782-ADAB-39DD8BC1D2CE}" srcOrd="15" destOrd="0" presId="urn:microsoft.com/office/officeart/2009/3/layout/RandomtoResultProcess"/>
    <dgm:cxn modelId="{16C9D4BE-61C7-4CC3-93D2-C86143157A3F}" type="presParOf" srcId="{E9947C03-5A37-4273-8838-3CA17A81C301}" destId="{4FE6BC2D-F6CC-4892-8A8B-DFB1226C0E6C}" srcOrd="16" destOrd="0" presId="urn:microsoft.com/office/officeart/2009/3/layout/RandomtoResultProcess"/>
    <dgm:cxn modelId="{2D6727C3-17F5-406A-8678-00E2D6C969A2}" type="presParOf" srcId="{E9947C03-5A37-4273-8838-3CA17A81C301}" destId="{D21F265A-94A3-45EC-9DC5-520E6018CD9B}" srcOrd="17" destOrd="0" presId="urn:microsoft.com/office/officeart/2009/3/layout/RandomtoResultProcess"/>
    <dgm:cxn modelId="{A918B709-D228-4293-AE1F-0810686A8C54}" type="presParOf" srcId="{E9947C03-5A37-4273-8838-3CA17A81C301}" destId="{0014D8A0-DBF0-44E5-AF62-25EA8BB800A5}" srcOrd="18" destOrd="0" presId="urn:microsoft.com/office/officeart/2009/3/layout/RandomtoResultProcess"/>
    <dgm:cxn modelId="{7DBB5EA3-94AC-48E1-BDE7-4A3C87E0FA67}" type="presParOf" srcId="{1E615C64-1089-43F9-9C02-52A0E6A61E7D}" destId="{62BE025E-74D6-4F74-A600-299EF900C8BD}" srcOrd="1" destOrd="0" presId="urn:microsoft.com/office/officeart/2009/3/layout/RandomtoResultProcess"/>
    <dgm:cxn modelId="{78D732F6-CE37-4698-9F83-52C683E34BCA}" type="presParOf" srcId="{62BE025E-74D6-4F74-A600-299EF900C8BD}" destId="{44ACF4E5-33F6-4EF7-A6AC-3D0B22A3B60C}" srcOrd="0" destOrd="0" presId="urn:microsoft.com/office/officeart/2009/3/layout/RandomtoResultProcess"/>
    <dgm:cxn modelId="{F3A40CAC-C6EA-4CE9-9EE1-416550B6CE2E}" type="presParOf" srcId="{62BE025E-74D6-4F74-A600-299EF900C8BD}" destId="{5B387B3D-5BA1-46D8-942C-BC71CA605C34}" srcOrd="1" destOrd="0" presId="urn:microsoft.com/office/officeart/2009/3/layout/RandomtoResultProcess"/>
    <dgm:cxn modelId="{92E61617-A69A-4806-B16D-8B3591C4020D}" type="presParOf" srcId="{1E615C64-1089-43F9-9C02-52A0E6A61E7D}" destId="{0F703744-BE0D-4810-BAF7-C7FD7F80E164}" srcOrd="2" destOrd="0" presId="urn:microsoft.com/office/officeart/2009/3/layout/RandomtoResultProcess"/>
    <dgm:cxn modelId="{C9BAE41F-0B73-428F-9FB5-23EE65A7DD6C}" type="presParOf" srcId="{1E615C64-1089-43F9-9C02-52A0E6A61E7D}" destId="{932814EB-EB4C-452D-A894-9E7E18E45566}" srcOrd="3" destOrd="0" presId="urn:microsoft.com/office/officeart/2009/3/layout/RandomtoResultProcess"/>
    <dgm:cxn modelId="{488C30BC-5055-4CBC-9D88-3A48AB5C279B}" type="presParOf" srcId="{932814EB-EB4C-452D-A894-9E7E18E45566}" destId="{A115DC44-FFF7-4806-A663-A011C00B3C63}" srcOrd="0" destOrd="0" presId="urn:microsoft.com/office/officeart/2009/3/layout/RandomtoResultProcess"/>
    <dgm:cxn modelId="{B2E7CB98-F10D-498D-B8AB-ED75FB77B9AC}" type="presParOf" srcId="{932814EB-EB4C-452D-A894-9E7E18E45566}" destId="{1748C829-65B1-45A7-AF81-AA7DDE207B0F}" srcOrd="1" destOrd="0" presId="urn:microsoft.com/office/officeart/2009/3/layout/RandomtoResultProcess"/>
    <dgm:cxn modelId="{A0D04921-7921-4246-9247-12AA6274C72A}" type="presParOf" srcId="{1E615C64-1089-43F9-9C02-52A0E6A61E7D}" destId="{9EEA64D0-D6EB-4F45-8684-81FBC059555E}" srcOrd="4" destOrd="0" presId="urn:microsoft.com/office/officeart/2009/3/layout/RandomtoResultProcess"/>
    <dgm:cxn modelId="{B398A26A-4A14-4E94-8DDA-20F3C46AC627}" type="presParOf" srcId="{9EEA64D0-D6EB-4F45-8684-81FBC059555E}" destId="{09DF2F41-1067-4C15-88C0-D3FFE9803B2A}" srcOrd="0" destOrd="0" presId="urn:microsoft.com/office/officeart/2009/3/layout/RandomtoResultProcess"/>
    <dgm:cxn modelId="{A2DD21BF-18F7-4BF6-8ACE-7048850B7481}" type="presParOf" srcId="{9EEA64D0-D6EB-4F45-8684-81FBC059555E}" destId="{2CB63F0E-0B7A-4131-A9BA-2D6E368DB60C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0095F-DCE7-4CA5-B1A4-66B8C6D57784}">
      <dsp:nvSpPr>
        <dsp:cNvPr id="0" name=""/>
        <dsp:cNvSpPr/>
      </dsp:nvSpPr>
      <dsp:spPr>
        <a:xfrm>
          <a:off x="259094" y="2020556"/>
          <a:ext cx="3876231" cy="1277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200" b="1" u="sng" kern="1200" dirty="0" smtClean="0"/>
            <a:t>Ո</a:t>
          </a:r>
          <a:r>
            <a:rPr lang="en-US" sz="2200" b="1" u="sng" kern="1200" dirty="0" err="1" smtClean="0"/>
            <a:t>րակյալ</a:t>
          </a:r>
          <a:r>
            <a:rPr lang="en-US" sz="2200" b="1" u="sng" kern="1200" dirty="0" smtClean="0"/>
            <a:t> </a:t>
          </a:r>
          <a:r>
            <a:rPr lang="en-US" sz="2200" kern="1200" dirty="0" err="1" smtClean="0"/>
            <a:t>կրթություն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ստանալու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առավելությունը</a:t>
          </a:r>
          <a:r>
            <a:rPr lang="en-US" sz="2200" kern="1200" dirty="0" smtClean="0"/>
            <a:t> </a:t>
          </a:r>
          <a:r>
            <a:rPr lang="en-US" sz="2200" b="1" u="sng" kern="1200" dirty="0" err="1" smtClean="0"/>
            <a:t>բոլորի</a:t>
          </a:r>
          <a:r>
            <a:rPr lang="en-US" sz="2200" b="1" u="sng" kern="1200" dirty="0" smtClean="0"/>
            <a:t> </a:t>
          </a:r>
          <a:r>
            <a:rPr lang="en-US" sz="2200" b="1" u="sng" kern="1200" dirty="0" err="1" smtClean="0"/>
            <a:t>համար</a:t>
          </a:r>
          <a:r>
            <a:rPr lang="en-US" sz="2200" b="1" u="sng" kern="1200" dirty="0" smtClean="0"/>
            <a:t> </a:t>
          </a:r>
          <a:r>
            <a:rPr lang="en-US" sz="2200" kern="1200" dirty="0" err="1" smtClean="0"/>
            <a:t>հասանելի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դարձնել</a:t>
          </a:r>
          <a:endParaRPr lang="en-US" sz="2200" kern="1200" dirty="0"/>
        </a:p>
      </dsp:txBody>
      <dsp:txXfrm>
        <a:off x="259094" y="2020556"/>
        <a:ext cx="3876231" cy="1277394"/>
      </dsp:txXfrm>
    </dsp:sp>
    <dsp:sp modelId="{FFBC7553-6EF0-465A-8E0A-7C44545CBAC4}">
      <dsp:nvSpPr>
        <dsp:cNvPr id="0" name=""/>
        <dsp:cNvSpPr/>
      </dsp:nvSpPr>
      <dsp:spPr>
        <a:xfrm>
          <a:off x="254689" y="1632052"/>
          <a:ext cx="308336" cy="30833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DC5364-F070-4DB5-9063-5A7DF092E62D}">
      <dsp:nvSpPr>
        <dsp:cNvPr id="0" name=""/>
        <dsp:cNvSpPr/>
      </dsp:nvSpPr>
      <dsp:spPr>
        <a:xfrm>
          <a:off x="470525" y="1200380"/>
          <a:ext cx="308336" cy="308336"/>
        </a:xfrm>
        <a:prstGeom prst="ellipse">
          <a:avLst/>
        </a:prstGeom>
        <a:gradFill rotWithShape="0">
          <a:gsLst>
            <a:gs pos="0">
              <a:schemeClr val="accent5">
                <a:hueOff val="-408519"/>
                <a:satOff val="-568"/>
                <a:lumOff val="-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8519"/>
                <a:satOff val="-568"/>
                <a:lumOff val="-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8519"/>
                <a:satOff val="-568"/>
                <a:lumOff val="-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0F6F8E-507A-4ABB-9B09-F412EBFBED43}">
      <dsp:nvSpPr>
        <dsp:cNvPr id="0" name=""/>
        <dsp:cNvSpPr/>
      </dsp:nvSpPr>
      <dsp:spPr>
        <a:xfrm>
          <a:off x="988530" y="1286715"/>
          <a:ext cx="484528" cy="484528"/>
        </a:xfrm>
        <a:prstGeom prst="ellipse">
          <a:avLst/>
        </a:prstGeom>
        <a:gradFill rotWithShape="0">
          <a:gsLst>
            <a:gs pos="0">
              <a:schemeClr val="accent5">
                <a:hueOff val="-817038"/>
                <a:satOff val="-1136"/>
                <a:lumOff val="-4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7038"/>
                <a:satOff val="-1136"/>
                <a:lumOff val="-4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7038"/>
                <a:satOff val="-1136"/>
                <a:lumOff val="-4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2C95C9-A188-4E8A-A5F4-CEF5477AA035}">
      <dsp:nvSpPr>
        <dsp:cNvPr id="0" name=""/>
        <dsp:cNvSpPr/>
      </dsp:nvSpPr>
      <dsp:spPr>
        <a:xfrm>
          <a:off x="1420201" y="811876"/>
          <a:ext cx="308336" cy="308336"/>
        </a:xfrm>
        <a:prstGeom prst="ellipse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1EE8A5-8B40-4DB3-A5E4-53AAFDBFBF0A}">
      <dsp:nvSpPr>
        <dsp:cNvPr id="0" name=""/>
        <dsp:cNvSpPr/>
      </dsp:nvSpPr>
      <dsp:spPr>
        <a:xfrm>
          <a:off x="1981374" y="639208"/>
          <a:ext cx="308336" cy="308336"/>
        </a:xfrm>
        <a:prstGeom prst="ellipse">
          <a:avLst/>
        </a:prstGeom>
        <a:gradFill rotWithShape="0">
          <a:gsLst>
            <a:gs pos="0">
              <a:schemeClr val="accent5">
                <a:hueOff val="-1634077"/>
                <a:satOff val="-2273"/>
                <a:lumOff val="-8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34077"/>
                <a:satOff val="-2273"/>
                <a:lumOff val="-8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34077"/>
                <a:satOff val="-2273"/>
                <a:lumOff val="-8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4CDB04-FCA1-4F2B-AE71-146B1BC14E83}">
      <dsp:nvSpPr>
        <dsp:cNvPr id="0" name=""/>
        <dsp:cNvSpPr/>
      </dsp:nvSpPr>
      <dsp:spPr>
        <a:xfrm>
          <a:off x="2672048" y="941378"/>
          <a:ext cx="308336" cy="308336"/>
        </a:xfrm>
        <a:prstGeom prst="ellipse">
          <a:avLst/>
        </a:prstGeom>
        <a:gradFill rotWithShape="0">
          <a:gsLst>
            <a:gs pos="0">
              <a:schemeClr val="accent5">
                <a:hueOff val="-2042596"/>
                <a:satOff val="-2841"/>
                <a:lumOff val="-10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042596"/>
                <a:satOff val="-2841"/>
                <a:lumOff val="-10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042596"/>
                <a:satOff val="-2841"/>
                <a:lumOff val="-10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EA74BB-B1D7-4C59-AF85-AF173DC87047}">
      <dsp:nvSpPr>
        <dsp:cNvPr id="0" name=""/>
        <dsp:cNvSpPr/>
      </dsp:nvSpPr>
      <dsp:spPr>
        <a:xfrm>
          <a:off x="3103719" y="1157213"/>
          <a:ext cx="484528" cy="484528"/>
        </a:xfrm>
        <a:prstGeom prst="ellips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ABB363-B23A-49BD-8E2E-5ECF5BACA25C}">
      <dsp:nvSpPr>
        <dsp:cNvPr id="0" name=""/>
        <dsp:cNvSpPr/>
      </dsp:nvSpPr>
      <dsp:spPr>
        <a:xfrm>
          <a:off x="3708059" y="1632052"/>
          <a:ext cx="308336" cy="308336"/>
        </a:xfrm>
        <a:prstGeom prst="ellipse">
          <a:avLst/>
        </a:prstGeom>
        <a:gradFill rotWithShape="0">
          <a:gsLst>
            <a:gs pos="0">
              <a:schemeClr val="accent5">
                <a:hueOff val="-2859634"/>
                <a:satOff val="-3978"/>
                <a:lumOff val="-15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59634"/>
                <a:satOff val="-3978"/>
                <a:lumOff val="-15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59634"/>
                <a:satOff val="-3978"/>
                <a:lumOff val="-15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D7587C-0901-4634-9220-4FA171622C6F}">
      <dsp:nvSpPr>
        <dsp:cNvPr id="0" name=""/>
        <dsp:cNvSpPr/>
      </dsp:nvSpPr>
      <dsp:spPr>
        <a:xfrm>
          <a:off x="3967061" y="2106890"/>
          <a:ext cx="308336" cy="308336"/>
        </a:xfrm>
        <a:prstGeom prst="ellipse">
          <a:avLst/>
        </a:prstGeom>
        <a:gradFill rotWithShape="0">
          <a:gsLst>
            <a:gs pos="0">
              <a:schemeClr val="accent5">
                <a:hueOff val="-3268153"/>
                <a:satOff val="-4546"/>
                <a:lumOff val="-17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68153"/>
                <a:satOff val="-4546"/>
                <a:lumOff val="-17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68153"/>
                <a:satOff val="-4546"/>
                <a:lumOff val="-17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039658-BF1F-4266-ADB6-90A22BB4815B}">
      <dsp:nvSpPr>
        <dsp:cNvPr id="0" name=""/>
        <dsp:cNvSpPr/>
      </dsp:nvSpPr>
      <dsp:spPr>
        <a:xfrm>
          <a:off x="1722371" y="1200380"/>
          <a:ext cx="792865" cy="792865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8E78-B16B-4198-90AF-3D2DA7A813E0}">
      <dsp:nvSpPr>
        <dsp:cNvPr id="0" name=""/>
        <dsp:cNvSpPr/>
      </dsp:nvSpPr>
      <dsp:spPr>
        <a:xfrm>
          <a:off x="38854" y="2840731"/>
          <a:ext cx="308336" cy="308336"/>
        </a:xfrm>
        <a:prstGeom prst="ellipse">
          <a:avLst/>
        </a:prstGeom>
        <a:gradFill rotWithShape="0">
          <a:gsLst>
            <a:gs pos="0">
              <a:schemeClr val="accent5">
                <a:hueOff val="-4085191"/>
                <a:satOff val="-5682"/>
                <a:lumOff val="-2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85191"/>
                <a:satOff val="-5682"/>
                <a:lumOff val="-2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85191"/>
                <a:satOff val="-5682"/>
                <a:lumOff val="-2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D47D3-5FF2-4958-A71E-25FA44E3B55D}">
      <dsp:nvSpPr>
        <dsp:cNvPr id="0" name=""/>
        <dsp:cNvSpPr/>
      </dsp:nvSpPr>
      <dsp:spPr>
        <a:xfrm>
          <a:off x="297856" y="3229235"/>
          <a:ext cx="484528" cy="484528"/>
        </a:xfrm>
        <a:prstGeom prst="ellipse">
          <a:avLst/>
        </a:prstGeom>
        <a:gradFill rotWithShape="0">
          <a:gsLst>
            <a:gs pos="0">
              <a:schemeClr val="accent5">
                <a:hueOff val="-4493710"/>
                <a:satOff val="-6250"/>
                <a:lumOff val="-23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3710"/>
                <a:satOff val="-6250"/>
                <a:lumOff val="-23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3710"/>
                <a:satOff val="-6250"/>
                <a:lumOff val="-23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98AB70-95F9-4DBB-B57E-E799F59ADF1B}">
      <dsp:nvSpPr>
        <dsp:cNvPr id="0" name=""/>
        <dsp:cNvSpPr/>
      </dsp:nvSpPr>
      <dsp:spPr>
        <a:xfrm>
          <a:off x="945363" y="3574572"/>
          <a:ext cx="704769" cy="704769"/>
        </a:xfrm>
        <a:prstGeom prst="ellips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80B90F-E411-405D-BEF9-CB8E94533D27}">
      <dsp:nvSpPr>
        <dsp:cNvPr id="0" name=""/>
        <dsp:cNvSpPr/>
      </dsp:nvSpPr>
      <dsp:spPr>
        <a:xfrm>
          <a:off x="1851873" y="4135744"/>
          <a:ext cx="308336" cy="308336"/>
        </a:xfrm>
        <a:prstGeom prst="ellipse">
          <a:avLst/>
        </a:prstGeom>
        <a:gradFill rotWithShape="0">
          <a:gsLst>
            <a:gs pos="0">
              <a:schemeClr val="accent5">
                <a:hueOff val="-5310748"/>
                <a:satOff val="-7387"/>
                <a:lumOff val="-28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310748"/>
                <a:satOff val="-7387"/>
                <a:lumOff val="-28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310748"/>
                <a:satOff val="-7387"/>
                <a:lumOff val="-28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ADF9-E402-4782-ADAB-39DD8BC1D2CE}">
      <dsp:nvSpPr>
        <dsp:cNvPr id="0" name=""/>
        <dsp:cNvSpPr/>
      </dsp:nvSpPr>
      <dsp:spPr>
        <a:xfrm>
          <a:off x="2024541" y="3574572"/>
          <a:ext cx="484528" cy="484528"/>
        </a:xfrm>
        <a:prstGeom prst="ellipse">
          <a:avLst/>
        </a:prstGeom>
        <a:gradFill rotWithShape="0">
          <a:gsLst>
            <a:gs pos="0">
              <a:schemeClr val="accent5">
                <a:hueOff val="-5719268"/>
                <a:satOff val="-7955"/>
                <a:lumOff val="-30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19268"/>
                <a:satOff val="-7955"/>
                <a:lumOff val="-30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19268"/>
                <a:satOff val="-7955"/>
                <a:lumOff val="-30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E6BC2D-F6CC-4892-8A8B-DFB1226C0E6C}">
      <dsp:nvSpPr>
        <dsp:cNvPr id="0" name=""/>
        <dsp:cNvSpPr/>
      </dsp:nvSpPr>
      <dsp:spPr>
        <a:xfrm>
          <a:off x="2456212" y="4178912"/>
          <a:ext cx="308336" cy="308336"/>
        </a:xfrm>
        <a:prstGeom prst="ellipse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1F265A-94A3-45EC-9DC5-520E6018CD9B}">
      <dsp:nvSpPr>
        <dsp:cNvPr id="0" name=""/>
        <dsp:cNvSpPr/>
      </dsp:nvSpPr>
      <dsp:spPr>
        <a:xfrm>
          <a:off x="2844716" y="3488238"/>
          <a:ext cx="704769" cy="704769"/>
        </a:xfrm>
        <a:prstGeom prst="ellipse">
          <a:avLst/>
        </a:prstGeom>
        <a:gradFill rotWithShape="0">
          <a:gsLst>
            <a:gs pos="0">
              <a:schemeClr val="accent5">
                <a:hueOff val="-6536306"/>
                <a:satOff val="-9092"/>
                <a:lumOff val="-34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36306"/>
                <a:satOff val="-9092"/>
                <a:lumOff val="-34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36306"/>
                <a:satOff val="-9092"/>
                <a:lumOff val="-34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14D8A0-DBF0-44E5-AF62-25EA8BB800A5}">
      <dsp:nvSpPr>
        <dsp:cNvPr id="0" name=""/>
        <dsp:cNvSpPr/>
      </dsp:nvSpPr>
      <dsp:spPr>
        <a:xfrm>
          <a:off x="3794393" y="3315569"/>
          <a:ext cx="484528" cy="484528"/>
        </a:xfrm>
        <a:prstGeom prst="ellipse">
          <a:avLst/>
        </a:prstGeom>
        <a:gradFill rotWithShape="0">
          <a:gsLst>
            <a:gs pos="0">
              <a:schemeClr val="accent5">
                <a:hueOff val="-6944825"/>
                <a:satOff val="-9660"/>
                <a:lumOff val="-37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44825"/>
                <a:satOff val="-9660"/>
                <a:lumOff val="-37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44825"/>
                <a:satOff val="-9660"/>
                <a:lumOff val="-37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ACF4E5-33F6-4EF7-A6AC-3D0B22A3B60C}">
      <dsp:nvSpPr>
        <dsp:cNvPr id="0" name=""/>
        <dsp:cNvSpPr/>
      </dsp:nvSpPr>
      <dsp:spPr>
        <a:xfrm>
          <a:off x="4278922" y="1285997"/>
          <a:ext cx="1422992" cy="2716647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15DC44-FFF7-4806-A663-A011C00B3C63}">
      <dsp:nvSpPr>
        <dsp:cNvPr id="0" name=""/>
        <dsp:cNvSpPr/>
      </dsp:nvSpPr>
      <dsp:spPr>
        <a:xfrm>
          <a:off x="5443188" y="1285997"/>
          <a:ext cx="1422992" cy="2716647"/>
        </a:xfrm>
        <a:prstGeom prst="chevron">
          <a:avLst>
            <a:gd name="adj" fmla="val 6231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DF2F41-1067-4C15-88C0-D3FFE9803B2A}">
      <dsp:nvSpPr>
        <dsp:cNvPr id="0" name=""/>
        <dsp:cNvSpPr/>
      </dsp:nvSpPr>
      <dsp:spPr>
        <a:xfrm>
          <a:off x="6905035" y="1007256"/>
          <a:ext cx="4565476" cy="3298754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/>
            <a:t>Ազնիվ</a:t>
          </a:r>
          <a:r>
            <a:rPr lang="en-US" sz="2200" b="1" kern="1200" dirty="0" smtClean="0"/>
            <a:t> , </a:t>
          </a:r>
          <a:r>
            <a:rPr lang="en-US" sz="2200" b="1" kern="1200" dirty="0" err="1" smtClean="0"/>
            <a:t>խտրականությունից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զերծ</a:t>
          </a:r>
          <a:r>
            <a:rPr lang="en-US" sz="2200" b="1" kern="1200" dirty="0" smtClean="0"/>
            <a:t>, </a:t>
          </a:r>
          <a:r>
            <a:rPr lang="en-US" sz="2200" b="1" kern="1200" dirty="0" err="1" smtClean="0"/>
            <a:t>հավասար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հասարակություն</a:t>
          </a:r>
          <a:endParaRPr lang="en-US" sz="2200" b="1" kern="1200" dirty="0"/>
        </a:p>
      </dsp:txBody>
      <dsp:txXfrm>
        <a:off x="7573633" y="1490347"/>
        <a:ext cx="3228280" cy="2332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27224-13F6-4C02-9CEE-68D673CD91E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5DF02-EF83-4A48-AC92-665AAB58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A2F37-270E-4F0F-A049-8EBB1EA877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2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Ամփոփել</a:t>
            </a:r>
            <a:r>
              <a:rPr lang="en-US" dirty="0" smtClean="0"/>
              <a:t> </a:t>
            </a:r>
            <a:r>
              <a:rPr lang="en-US" dirty="0" err="1" smtClean="0"/>
              <a:t>օլիմպիադաներով</a:t>
            </a:r>
            <a:r>
              <a:rPr lang="en-US" dirty="0" smtClean="0"/>
              <a:t> և </a:t>
            </a:r>
            <a:r>
              <a:rPr lang="en-US" dirty="0" err="1" smtClean="0"/>
              <a:t>անցում</a:t>
            </a:r>
            <a:r>
              <a:rPr lang="en-US" dirty="0" smtClean="0"/>
              <a:t> </a:t>
            </a:r>
            <a:r>
              <a:rPr lang="en-US" dirty="0" err="1" smtClean="0"/>
              <a:t>անել</a:t>
            </a:r>
            <a:r>
              <a:rPr lang="en-US" dirty="0" smtClean="0"/>
              <a:t> </a:t>
            </a:r>
            <a:r>
              <a:rPr lang="en-US" dirty="0" err="1" smtClean="0"/>
              <a:t>ծախսերին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3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4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7C70-CAA3-42CB-B10E-4B0DDB3CBB5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AEEA-E258-4C77-BFC0-1AFA7E454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6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7C70-CAA3-42CB-B10E-4B0DDB3CBB5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AEEA-E258-4C77-BFC0-1AFA7E454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1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7C70-CAA3-42CB-B10E-4B0DDB3CBB5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AEEA-E258-4C77-BFC0-1AFA7E454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7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7C70-CAA3-42CB-B10E-4B0DDB3CBB5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AEEA-E258-4C77-BFC0-1AFA7E454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7C70-CAA3-42CB-B10E-4B0DDB3CBB5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AEEA-E258-4C77-BFC0-1AFA7E454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7C70-CAA3-42CB-B10E-4B0DDB3CBB5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AEEA-E258-4C77-BFC0-1AFA7E454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2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7C70-CAA3-42CB-B10E-4B0DDB3CBB5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AEEA-E258-4C77-BFC0-1AFA7E454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1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7C70-CAA3-42CB-B10E-4B0DDB3CBB5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AEEA-E258-4C77-BFC0-1AFA7E454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2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7C70-CAA3-42CB-B10E-4B0DDB3CBB5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AEEA-E258-4C77-BFC0-1AFA7E454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2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7C70-CAA3-42CB-B10E-4B0DDB3CBB5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AEEA-E258-4C77-BFC0-1AFA7E454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7C70-CAA3-42CB-B10E-4B0DDB3CBB5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AEEA-E258-4C77-BFC0-1AFA7E454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67C70-CAA3-42CB-B10E-4B0DDB3CBB59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AEEA-E258-4C77-BFC0-1AFA7E454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0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f.am/wp-content/uploads/2014/01/Policy_paper_Ruzanna_Tsaturyan.pdf" TargetMode="External"/><Relationship Id="rId2" Type="http://schemas.openxmlformats.org/officeDocument/2006/relationships/hyperlink" Target="http://www.osf.am/reports/education-reports/?lang=am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42849"/>
            <a:ext cx="9144000" cy="2387600"/>
          </a:xfrm>
        </p:spPr>
        <p:txBody>
          <a:bodyPr>
            <a:normAutofit/>
          </a:bodyPr>
          <a:lstStyle/>
          <a:p>
            <a:r>
              <a:rPr lang="hy-AM" sz="4200" b="1" dirty="0" smtClean="0"/>
              <a:t>«Հանրակրթության որակի և հավասարության խնդիրները Հայաստանում»</a:t>
            </a:r>
            <a:endParaRPr lang="en-US" sz="4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89713"/>
            <a:ext cx="9144000" cy="1349829"/>
          </a:xfrm>
        </p:spPr>
        <p:txBody>
          <a:bodyPr>
            <a:normAutofit/>
          </a:bodyPr>
          <a:lstStyle/>
          <a:p>
            <a:r>
              <a:rPr lang="hy-AM" sz="1800" b="1" dirty="0" smtClean="0"/>
              <a:t>Լ</a:t>
            </a:r>
            <a:r>
              <a:rPr lang="en-US" sz="1800" b="1" dirty="0" err="1" smtClean="0"/>
              <a:t>իլիթ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Նազարյան</a:t>
            </a:r>
            <a:endParaRPr lang="en-US" sz="1800" b="1" dirty="0" smtClean="0"/>
          </a:p>
          <a:p>
            <a:r>
              <a:rPr lang="en-US" sz="1800" b="1" dirty="0" smtClean="0"/>
              <a:t>ԲՀՀ-</a:t>
            </a:r>
            <a:r>
              <a:rPr lang="en-US" sz="1800" b="1" dirty="0" err="1" smtClean="0"/>
              <a:t>Հայաստան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կրթական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ծրագրերի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համակարգող</a:t>
            </a:r>
            <a:endParaRPr lang="en-US" sz="1800" b="1" dirty="0" smtClean="0"/>
          </a:p>
          <a:p>
            <a:r>
              <a:rPr lang="en-US" sz="1800" b="1" dirty="0" smtClean="0"/>
              <a:t>24 </a:t>
            </a:r>
            <a:r>
              <a:rPr lang="en-US" sz="1800" b="1" dirty="0" err="1" smtClean="0"/>
              <a:t>հոկտեմբերի</a:t>
            </a:r>
            <a:r>
              <a:rPr lang="en-US" sz="1800" b="1" dirty="0" smtClean="0"/>
              <a:t>, 2017թ.</a:t>
            </a:r>
            <a:endParaRPr 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432026"/>
            <a:ext cx="110299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642257"/>
            <a:ext cx="10961914" cy="5780315"/>
          </a:xfrm>
        </p:spPr>
        <p:txBody>
          <a:bodyPr>
            <a:normAutofit fontScale="85000" lnSpcReduction="20000"/>
          </a:bodyPr>
          <a:lstStyle/>
          <a:p>
            <a:r>
              <a:rPr lang="en-US" sz="2700" b="1" dirty="0" err="1"/>
              <a:t>Լավ</a:t>
            </a:r>
            <a:r>
              <a:rPr lang="en-US" sz="2700" b="1" dirty="0"/>
              <a:t> </a:t>
            </a:r>
            <a:r>
              <a:rPr lang="en-US" sz="2700" b="1" dirty="0" err="1"/>
              <a:t>առողջություն</a:t>
            </a:r>
            <a:r>
              <a:rPr lang="en-US" sz="2700" b="1" dirty="0"/>
              <a:t> և </a:t>
            </a:r>
            <a:r>
              <a:rPr lang="en-US" sz="2700" b="1" dirty="0" err="1"/>
              <a:t>սնուցում</a:t>
            </a:r>
            <a:endParaRPr lang="en-US" sz="2700" b="1" dirty="0"/>
          </a:p>
          <a:p>
            <a:pPr lvl="1"/>
            <a:r>
              <a:rPr lang="en-US" dirty="0" err="1"/>
              <a:t>Առողջ</a:t>
            </a:r>
            <a:r>
              <a:rPr lang="en-US" dirty="0"/>
              <a:t> </a:t>
            </a:r>
            <a:r>
              <a:rPr lang="en-US" dirty="0" err="1"/>
              <a:t>զարգացումը</a:t>
            </a:r>
            <a:r>
              <a:rPr lang="en-US" dirty="0"/>
              <a:t> </a:t>
            </a:r>
            <a:r>
              <a:rPr lang="en-US" dirty="0" err="1"/>
              <a:t>վաղ</a:t>
            </a:r>
            <a:r>
              <a:rPr lang="en-US" dirty="0"/>
              <a:t> </a:t>
            </a:r>
            <a:r>
              <a:rPr lang="en-US" dirty="0" err="1"/>
              <a:t>մանկության</a:t>
            </a:r>
            <a:r>
              <a:rPr lang="en-US" dirty="0"/>
              <a:t> </a:t>
            </a:r>
            <a:r>
              <a:rPr lang="en-US" dirty="0" err="1"/>
              <a:t>հասակում</a:t>
            </a:r>
            <a:r>
              <a:rPr lang="en-US" dirty="0"/>
              <a:t>՝ </a:t>
            </a:r>
            <a:r>
              <a:rPr lang="en-US" dirty="0" err="1"/>
              <a:t>հատկապես</a:t>
            </a:r>
            <a:r>
              <a:rPr lang="en-US" dirty="0"/>
              <a:t> </a:t>
            </a:r>
            <a:r>
              <a:rPr lang="en-US" dirty="0" err="1"/>
              <a:t>կյանքի</a:t>
            </a:r>
            <a:r>
              <a:rPr lang="en-US" dirty="0"/>
              <a:t> </a:t>
            </a:r>
            <a:r>
              <a:rPr lang="en-US" dirty="0" err="1"/>
              <a:t>առաջին</a:t>
            </a:r>
            <a:r>
              <a:rPr lang="en-US" dirty="0"/>
              <a:t> 3 </a:t>
            </a:r>
            <a:r>
              <a:rPr lang="en-US" dirty="0" err="1"/>
              <a:t>տարիների</a:t>
            </a:r>
            <a:r>
              <a:rPr lang="en-US" dirty="0"/>
              <a:t> </a:t>
            </a:r>
            <a:r>
              <a:rPr lang="en-US" dirty="0" err="1"/>
              <a:t>ընթացքում</a:t>
            </a:r>
            <a:endParaRPr lang="en-US" sz="1400" dirty="0"/>
          </a:p>
          <a:p>
            <a:pPr lvl="1"/>
            <a:r>
              <a:rPr lang="en-US" dirty="0" err="1"/>
              <a:t>Առողջ</a:t>
            </a:r>
            <a:r>
              <a:rPr lang="en-US" dirty="0"/>
              <a:t> </a:t>
            </a:r>
            <a:r>
              <a:rPr lang="en-US" dirty="0" err="1"/>
              <a:t>սնուցումը</a:t>
            </a:r>
            <a:endParaRPr lang="en-US" sz="1400" dirty="0"/>
          </a:p>
          <a:p>
            <a:pPr lvl="1"/>
            <a:r>
              <a:rPr lang="en-US" dirty="0" err="1"/>
              <a:t>Հաշմանդամության</a:t>
            </a:r>
            <a:r>
              <a:rPr lang="en-US" dirty="0"/>
              <a:t> </a:t>
            </a:r>
            <a:r>
              <a:rPr lang="en-US" dirty="0" err="1"/>
              <a:t>վաղ</a:t>
            </a:r>
            <a:r>
              <a:rPr lang="en-US" dirty="0"/>
              <a:t> </a:t>
            </a:r>
            <a:r>
              <a:rPr lang="en-US" dirty="0" err="1"/>
              <a:t>հայտնաբերումն</a:t>
            </a:r>
            <a:r>
              <a:rPr lang="en-US" dirty="0"/>
              <a:t> </a:t>
            </a:r>
            <a:r>
              <a:rPr lang="en-US" dirty="0" err="1"/>
              <a:t>ու</a:t>
            </a:r>
            <a:r>
              <a:rPr lang="en-US" dirty="0"/>
              <a:t> </a:t>
            </a:r>
            <a:r>
              <a:rPr lang="en-US" dirty="0" err="1"/>
              <a:t>միջամտությունը</a:t>
            </a:r>
            <a:endParaRPr lang="en-US" sz="1400" dirty="0"/>
          </a:p>
          <a:p>
            <a:pPr lvl="1"/>
            <a:r>
              <a:rPr lang="en-US" dirty="0" err="1"/>
              <a:t>Վարակների</a:t>
            </a:r>
            <a:r>
              <a:rPr lang="en-US" dirty="0"/>
              <a:t>, </a:t>
            </a:r>
            <a:r>
              <a:rPr lang="en-US" dirty="0" err="1"/>
              <a:t>հիվանդությունների</a:t>
            </a:r>
            <a:r>
              <a:rPr lang="en-US" dirty="0"/>
              <a:t> և </a:t>
            </a:r>
            <a:r>
              <a:rPr lang="en-US" dirty="0" err="1"/>
              <a:t>վնասվածքների</a:t>
            </a:r>
            <a:r>
              <a:rPr lang="en-US" dirty="0"/>
              <a:t> </a:t>
            </a:r>
            <a:r>
              <a:rPr lang="en-US" dirty="0" err="1"/>
              <a:t>կանխումը</a:t>
            </a:r>
            <a:r>
              <a:rPr lang="en-US" dirty="0"/>
              <a:t>՝ </a:t>
            </a:r>
            <a:r>
              <a:rPr lang="en-US" dirty="0" err="1"/>
              <a:t>նախքան</a:t>
            </a:r>
            <a:r>
              <a:rPr lang="en-US" dirty="0"/>
              <a:t> </a:t>
            </a:r>
            <a:r>
              <a:rPr lang="en-US" dirty="0" err="1"/>
              <a:t>դպրոց</a:t>
            </a:r>
            <a:r>
              <a:rPr lang="en-US" dirty="0"/>
              <a:t> </a:t>
            </a:r>
            <a:r>
              <a:rPr lang="en-US" dirty="0" err="1"/>
              <a:t>գնալը</a:t>
            </a:r>
            <a:r>
              <a:rPr lang="en-US" dirty="0"/>
              <a:t>:</a:t>
            </a:r>
            <a:endParaRPr lang="en-US" sz="1400" dirty="0"/>
          </a:p>
          <a:p>
            <a:r>
              <a:rPr lang="en-US" dirty="0"/>
              <a:t> </a:t>
            </a:r>
            <a:r>
              <a:rPr lang="en-US" b="1" dirty="0" err="1" smtClean="0"/>
              <a:t>Վաղ</a:t>
            </a:r>
            <a:r>
              <a:rPr lang="en-US" b="1" dirty="0" smtClean="0"/>
              <a:t> </a:t>
            </a:r>
            <a:r>
              <a:rPr lang="en-US" b="1" dirty="0" err="1"/>
              <a:t>մանկության</a:t>
            </a:r>
            <a:r>
              <a:rPr lang="en-US" b="1" dirty="0"/>
              <a:t> </a:t>
            </a:r>
            <a:r>
              <a:rPr lang="en-US" b="1" dirty="0" err="1"/>
              <a:t>հոգեբանական</a:t>
            </a:r>
            <a:r>
              <a:rPr lang="en-US" b="1" dirty="0"/>
              <a:t> </a:t>
            </a:r>
            <a:r>
              <a:rPr lang="en-US" b="1" dirty="0" err="1"/>
              <a:t>զարգացում</a:t>
            </a:r>
            <a:endParaRPr lang="en-US" sz="1800" dirty="0"/>
          </a:p>
          <a:p>
            <a:pPr lvl="1"/>
            <a:r>
              <a:rPr lang="en-US" dirty="0" err="1" smtClean="0"/>
              <a:t>Վաղ</a:t>
            </a:r>
            <a:r>
              <a:rPr lang="en-US" dirty="0" smtClean="0"/>
              <a:t> </a:t>
            </a:r>
            <a:r>
              <a:rPr lang="en-US" dirty="0" err="1"/>
              <a:t>մանկության</a:t>
            </a:r>
            <a:r>
              <a:rPr lang="en-US" dirty="0"/>
              <a:t> </a:t>
            </a:r>
            <a:r>
              <a:rPr lang="en-US" dirty="0" err="1"/>
              <a:t>միջամտության</a:t>
            </a:r>
            <a:r>
              <a:rPr lang="en-US" dirty="0"/>
              <a:t> </a:t>
            </a:r>
            <a:r>
              <a:rPr lang="en-US" dirty="0" err="1" smtClean="0"/>
              <a:t>ծրագրերի</a:t>
            </a:r>
            <a:r>
              <a:rPr lang="en-US" dirty="0" smtClean="0"/>
              <a:t> </a:t>
            </a:r>
            <a:r>
              <a:rPr lang="en-US" dirty="0" err="1" smtClean="0"/>
              <a:t>հասանելիություն</a:t>
            </a:r>
            <a:endParaRPr lang="en-US" sz="1400" dirty="0"/>
          </a:p>
          <a:p>
            <a:pPr lvl="1"/>
            <a:r>
              <a:rPr lang="en-US" dirty="0" err="1"/>
              <a:t>Դրական</a:t>
            </a:r>
            <a:r>
              <a:rPr lang="en-US" dirty="0"/>
              <a:t> </a:t>
            </a:r>
            <a:r>
              <a:rPr lang="en-US" dirty="0" err="1"/>
              <a:t>ծնողավարում</a:t>
            </a:r>
            <a:r>
              <a:rPr lang="en-US" dirty="0"/>
              <a:t>, </a:t>
            </a:r>
            <a:r>
              <a:rPr lang="en-US" dirty="0" err="1"/>
              <a:t>ներառյալ</a:t>
            </a:r>
            <a:r>
              <a:rPr lang="en-US" dirty="0"/>
              <a:t> </a:t>
            </a:r>
            <a:r>
              <a:rPr lang="en-US" dirty="0" err="1"/>
              <a:t>ընթերցանություն</a:t>
            </a:r>
            <a:r>
              <a:rPr lang="en-US" dirty="0"/>
              <a:t> </a:t>
            </a:r>
            <a:r>
              <a:rPr lang="en-US" dirty="0" err="1"/>
              <a:t>վաղ</a:t>
            </a:r>
            <a:r>
              <a:rPr lang="en-US" dirty="0"/>
              <a:t> </a:t>
            </a:r>
            <a:r>
              <a:rPr lang="en-US" dirty="0" err="1"/>
              <a:t>հասակից</a:t>
            </a:r>
            <a:endParaRPr lang="en-US" sz="1400" dirty="0"/>
          </a:p>
          <a:p>
            <a:pPr lvl="1"/>
            <a:r>
              <a:rPr lang="en-US" dirty="0" err="1"/>
              <a:t>Ստրեսներից</a:t>
            </a:r>
            <a:r>
              <a:rPr lang="en-US" dirty="0"/>
              <a:t> </a:t>
            </a:r>
            <a:r>
              <a:rPr lang="en-US" dirty="0" err="1"/>
              <a:t>զերծ</a:t>
            </a:r>
            <a:r>
              <a:rPr lang="en-US" dirty="0"/>
              <a:t> </a:t>
            </a:r>
            <a:r>
              <a:rPr lang="en-US" dirty="0" err="1" smtClean="0"/>
              <a:t>միջավայր</a:t>
            </a:r>
            <a:endParaRPr lang="en-US" sz="1400" dirty="0" smtClean="0"/>
          </a:p>
          <a:p>
            <a:r>
              <a:rPr lang="en-US" b="1" dirty="0" err="1" smtClean="0"/>
              <a:t>Դասերի</a:t>
            </a:r>
            <a:r>
              <a:rPr lang="en-US" b="1" dirty="0" smtClean="0"/>
              <a:t> </a:t>
            </a:r>
            <a:r>
              <a:rPr lang="en-US" b="1" dirty="0" err="1" smtClean="0"/>
              <a:t>հաճախումների</a:t>
            </a:r>
            <a:r>
              <a:rPr lang="en-US" b="1" dirty="0" smtClean="0"/>
              <a:t> </a:t>
            </a:r>
            <a:r>
              <a:rPr lang="en-US" b="1" dirty="0" err="1" smtClean="0"/>
              <a:t>պարբերականություն</a:t>
            </a:r>
            <a:endParaRPr lang="en-US" sz="1800" dirty="0" smtClean="0"/>
          </a:p>
          <a:p>
            <a:pPr lvl="1"/>
            <a:r>
              <a:rPr lang="en-US" dirty="0" err="1" smtClean="0"/>
              <a:t>Դասերին</a:t>
            </a:r>
            <a:r>
              <a:rPr lang="en-US" dirty="0" smtClean="0"/>
              <a:t> </a:t>
            </a:r>
            <a:r>
              <a:rPr lang="en-US" dirty="0" err="1"/>
              <a:t>հետևողական</a:t>
            </a:r>
            <a:r>
              <a:rPr lang="en-US" dirty="0"/>
              <a:t> և </a:t>
            </a:r>
            <a:r>
              <a:rPr lang="en-US" dirty="0" err="1"/>
              <a:t>մշտական</a:t>
            </a:r>
            <a:r>
              <a:rPr lang="en-US" dirty="0"/>
              <a:t> </a:t>
            </a:r>
            <a:r>
              <a:rPr lang="en-US" dirty="0" err="1" smtClean="0"/>
              <a:t>հաճախում</a:t>
            </a:r>
            <a:r>
              <a:rPr lang="en-US" dirty="0" smtClean="0"/>
              <a:t> (Ֆ </a:t>
            </a:r>
            <a:r>
              <a:rPr lang="en-US" dirty="0" err="1"/>
              <a:t>մեծատառ</a:t>
            </a:r>
            <a:r>
              <a:rPr lang="en-US" dirty="0"/>
              <a:t>, ֆ </a:t>
            </a:r>
            <a:r>
              <a:rPr lang="en-US" dirty="0" err="1" smtClean="0"/>
              <a:t>փոքրատառ</a:t>
            </a:r>
            <a:r>
              <a:rPr lang="en-US" dirty="0" smtClean="0"/>
              <a:t>)</a:t>
            </a:r>
            <a:endParaRPr lang="en-US" sz="1400" dirty="0"/>
          </a:p>
          <a:p>
            <a:r>
              <a:rPr lang="en-US" dirty="0"/>
              <a:t> </a:t>
            </a:r>
            <a:r>
              <a:rPr lang="en-US" b="1" dirty="0" err="1" smtClean="0"/>
              <a:t>Ընտանիքների</a:t>
            </a:r>
            <a:r>
              <a:rPr lang="en-US" b="1" dirty="0" smtClean="0"/>
              <a:t> </a:t>
            </a:r>
            <a:r>
              <a:rPr lang="en-US" b="1" dirty="0" err="1"/>
              <a:t>աջակցությունը</a:t>
            </a:r>
            <a:r>
              <a:rPr lang="en-US" b="1" dirty="0"/>
              <a:t> </a:t>
            </a:r>
            <a:r>
              <a:rPr lang="en-US" b="1" dirty="0" err="1"/>
              <a:t>սովորողներին</a:t>
            </a:r>
            <a:endParaRPr lang="en-US" sz="1800" dirty="0"/>
          </a:p>
          <a:p>
            <a:pPr lvl="1"/>
            <a:r>
              <a:rPr lang="en-US" dirty="0"/>
              <a:t> </a:t>
            </a:r>
            <a:r>
              <a:rPr lang="en-US" dirty="0" err="1" smtClean="0"/>
              <a:t>Ծնողների</a:t>
            </a:r>
            <a:r>
              <a:rPr lang="en-US" dirty="0" smtClean="0"/>
              <a:t> </a:t>
            </a:r>
            <a:r>
              <a:rPr lang="en-US" dirty="0" err="1"/>
              <a:t>կրթվածության</a:t>
            </a:r>
            <a:r>
              <a:rPr lang="en-US" dirty="0"/>
              <a:t> </a:t>
            </a:r>
            <a:r>
              <a:rPr lang="en-US" dirty="0" err="1"/>
              <a:t>մակարդակն</a:t>
            </a:r>
            <a:r>
              <a:rPr lang="en-US" dirty="0"/>
              <a:t> </a:t>
            </a:r>
            <a:r>
              <a:rPr lang="en-US" dirty="0" err="1"/>
              <a:t>ու</a:t>
            </a:r>
            <a:r>
              <a:rPr lang="en-US" dirty="0"/>
              <a:t> </a:t>
            </a:r>
            <a:r>
              <a:rPr lang="en-US" dirty="0" err="1"/>
              <a:t>ծնողավարման</a:t>
            </a:r>
            <a:r>
              <a:rPr lang="en-US" dirty="0"/>
              <a:t> </a:t>
            </a:r>
            <a:r>
              <a:rPr lang="en-US" dirty="0" err="1"/>
              <a:t>հմտությունները</a:t>
            </a:r>
            <a:endParaRPr lang="en-US" sz="1400" dirty="0"/>
          </a:p>
          <a:p>
            <a:pPr lvl="2"/>
            <a:r>
              <a:rPr lang="en-US" dirty="0" err="1"/>
              <a:t>Ճանաչողական</a:t>
            </a:r>
            <a:r>
              <a:rPr lang="en-US" dirty="0"/>
              <a:t>, </a:t>
            </a:r>
            <a:r>
              <a:rPr lang="en-US" dirty="0" err="1"/>
              <a:t>հոգեբանական</a:t>
            </a:r>
            <a:r>
              <a:rPr lang="en-US" dirty="0"/>
              <a:t> և </a:t>
            </a:r>
            <a:r>
              <a:rPr lang="en-US" dirty="0" err="1"/>
              <a:t>սոցիալիզացման</a:t>
            </a:r>
            <a:r>
              <a:rPr lang="en-US" dirty="0"/>
              <a:t> </a:t>
            </a:r>
            <a:r>
              <a:rPr lang="en-US" dirty="0" err="1"/>
              <a:t>աջակցության</a:t>
            </a:r>
            <a:r>
              <a:rPr lang="en-US" dirty="0"/>
              <a:t> </a:t>
            </a:r>
            <a:r>
              <a:rPr lang="en-US" dirty="0" err="1"/>
              <a:t>կարողություններ</a:t>
            </a:r>
            <a:endParaRPr lang="en-US" sz="1200" dirty="0"/>
          </a:p>
          <a:p>
            <a:pPr lvl="2"/>
            <a:r>
              <a:rPr lang="en-US" dirty="0" err="1"/>
              <a:t>Ծնող-երեխա</a:t>
            </a:r>
            <a:r>
              <a:rPr lang="en-US" dirty="0"/>
              <a:t> </a:t>
            </a:r>
            <a:r>
              <a:rPr lang="en-US" dirty="0" err="1"/>
              <a:t>հարաբերություններ</a:t>
            </a:r>
            <a:endParaRPr lang="en-US" sz="1200" dirty="0"/>
          </a:p>
          <a:p>
            <a:pPr lvl="2"/>
            <a:r>
              <a:rPr lang="en-US" dirty="0" err="1"/>
              <a:t>Լեզվամտածողության</a:t>
            </a:r>
            <a:r>
              <a:rPr lang="en-US" dirty="0"/>
              <a:t> </a:t>
            </a:r>
            <a:r>
              <a:rPr lang="en-US" dirty="0" err="1"/>
              <a:t>հմտություններ</a:t>
            </a:r>
            <a:r>
              <a:rPr lang="en-US" dirty="0"/>
              <a:t> (</a:t>
            </a:r>
            <a:r>
              <a:rPr lang="en-US" dirty="0" err="1"/>
              <a:t>գերմաներեն</a:t>
            </a:r>
            <a:r>
              <a:rPr lang="en-US" dirty="0"/>
              <a:t>)</a:t>
            </a:r>
            <a:endParaRPr lang="en-US" sz="1200" dirty="0"/>
          </a:p>
          <a:p>
            <a:pPr lvl="1"/>
            <a:r>
              <a:rPr lang="en-US" dirty="0" err="1"/>
              <a:t>Դպրոցի</a:t>
            </a:r>
            <a:r>
              <a:rPr lang="en-US" dirty="0"/>
              <a:t> </a:t>
            </a:r>
            <a:r>
              <a:rPr lang="en-US" dirty="0" err="1"/>
              <a:t>որակը</a:t>
            </a:r>
            <a:r>
              <a:rPr lang="en-US" dirty="0"/>
              <a:t> </a:t>
            </a:r>
            <a:r>
              <a:rPr lang="en-US" dirty="0" err="1"/>
              <a:t>աղքատ</a:t>
            </a:r>
            <a:r>
              <a:rPr lang="en-US" dirty="0"/>
              <a:t> </a:t>
            </a:r>
            <a:r>
              <a:rPr lang="en-US" dirty="0" err="1"/>
              <a:t>կամ</a:t>
            </a:r>
            <a:r>
              <a:rPr lang="en-US" dirty="0"/>
              <a:t> </a:t>
            </a:r>
            <a:r>
              <a:rPr lang="en-US" dirty="0" err="1"/>
              <a:t>խոցելի</a:t>
            </a:r>
            <a:r>
              <a:rPr lang="en-US" dirty="0"/>
              <a:t> </a:t>
            </a:r>
            <a:r>
              <a:rPr lang="en-US" dirty="0" err="1"/>
              <a:t>համայնքներում</a:t>
            </a:r>
            <a:r>
              <a:rPr lang="en-US" dirty="0"/>
              <a:t> </a:t>
            </a:r>
            <a:r>
              <a:rPr lang="en-US" dirty="0" err="1"/>
              <a:t>կարող</a:t>
            </a:r>
            <a:r>
              <a:rPr lang="en-US" dirty="0"/>
              <a:t> է </a:t>
            </a:r>
            <a:r>
              <a:rPr lang="en-US" dirty="0" err="1"/>
              <a:t>լրացնել</a:t>
            </a:r>
            <a:r>
              <a:rPr lang="en-US" dirty="0"/>
              <a:t> </a:t>
            </a:r>
            <a:r>
              <a:rPr lang="en-US" dirty="0" err="1"/>
              <a:t>ծնողների</a:t>
            </a:r>
            <a:r>
              <a:rPr lang="en-US" dirty="0"/>
              <a:t> </a:t>
            </a:r>
            <a:r>
              <a:rPr lang="en-US" dirty="0" err="1"/>
              <a:t>հմտությությունների</a:t>
            </a:r>
            <a:r>
              <a:rPr lang="en-US" dirty="0"/>
              <a:t> </a:t>
            </a:r>
            <a:r>
              <a:rPr lang="en-US" dirty="0" err="1"/>
              <a:t>պակասը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85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389"/>
          </a:xfrm>
        </p:spPr>
        <p:txBody>
          <a:bodyPr>
            <a:noAutofit/>
          </a:bodyPr>
          <a:lstStyle/>
          <a:p>
            <a:pPr algn="ctr"/>
            <a:r>
              <a:rPr lang="hy-AM" sz="2200" b="1" dirty="0" smtClean="0"/>
              <a:t>2010-2016</a:t>
            </a:r>
            <a:r>
              <a:rPr lang="en-US" sz="2200" b="1" dirty="0" err="1" smtClean="0"/>
              <a:t>թթ</a:t>
            </a:r>
            <a:r>
              <a:rPr lang="en-US" sz="2200" b="1" dirty="0" smtClean="0"/>
              <a:t>.</a:t>
            </a:r>
            <a:r>
              <a:rPr lang="hy-AM" sz="2200" b="1" dirty="0" smtClean="0"/>
              <a:t> </a:t>
            </a:r>
            <a:r>
              <a:rPr lang="hy-AM" sz="2200" b="1" dirty="0"/>
              <a:t>պետական </a:t>
            </a:r>
            <a:r>
              <a:rPr lang="hy-AM" sz="2200" b="1" dirty="0" smtClean="0"/>
              <a:t>ուս</a:t>
            </a:r>
            <a:r>
              <a:rPr lang="en-US" sz="2200" b="1" dirty="0" err="1" smtClean="0"/>
              <a:t>ումնական</a:t>
            </a:r>
            <a:r>
              <a:rPr lang="hy-AM" sz="2200" b="1" dirty="0" smtClean="0"/>
              <a:t> հաստատությունների</a:t>
            </a:r>
            <a:r>
              <a:rPr lang="en-US" sz="2200" b="1" dirty="0" smtClean="0"/>
              <a:t>ց</a:t>
            </a:r>
            <a:r>
              <a:rPr lang="hy-AM" sz="2200" b="1" dirty="0" smtClean="0"/>
              <a:t> </a:t>
            </a:r>
            <a:r>
              <a:rPr lang="hy-AM" sz="2200" b="1" dirty="0"/>
              <a:t>աշակերտների  </a:t>
            </a:r>
            <a:r>
              <a:rPr lang="hy-AM" sz="2200" b="1" dirty="0" smtClean="0"/>
              <a:t>արտահոսքը</a:t>
            </a:r>
            <a:r>
              <a:rPr lang="en-US" sz="2200" b="1" dirty="0" smtClean="0"/>
              <a:t>* (ԿՏԱԿ</a:t>
            </a:r>
            <a:r>
              <a:rPr lang="en-US" sz="2200" b="1" dirty="0" smtClean="0">
                <a:sym typeface="Wingdings" panose="05000000000000000000" pitchFamily="2" charset="2"/>
              </a:rPr>
              <a:t>)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359228" y="6296706"/>
            <a:ext cx="104176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- 2013-2014 </a:t>
            </a:r>
            <a:r>
              <a:rPr lang="en-US" sz="1200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ուսումնական</a:t>
            </a:r>
            <a:r>
              <a:rPr lang="en-US" sz="1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տարվա</a:t>
            </a:r>
            <a:r>
              <a:rPr lang="en-US" sz="1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միջմարզային</a:t>
            </a:r>
            <a:r>
              <a:rPr lang="en-US" sz="1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արտահոսքի</a:t>
            </a:r>
            <a:r>
              <a:rPr lang="en-US" sz="1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վերաբերյալ</a:t>
            </a:r>
            <a:r>
              <a:rPr lang="en-US" sz="1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տ</a:t>
            </a:r>
            <a:r>
              <a:rPr lang="hy-AM" sz="12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վյալները բացակայում են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099457" y="1600200"/>
          <a:ext cx="9677400" cy="443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39270" y="3157634"/>
            <a:ext cx="2910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</a:rPr>
              <a:t>39 431 </a:t>
            </a:r>
            <a:r>
              <a:rPr lang="en-US" sz="2200" b="1" dirty="0" err="1" smtClean="0">
                <a:solidFill>
                  <a:srgbClr val="C00000"/>
                </a:solidFill>
              </a:rPr>
              <a:t>երեխա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լքել</a:t>
            </a:r>
            <a:r>
              <a:rPr lang="en-US" sz="2200" b="1" dirty="0" smtClean="0">
                <a:solidFill>
                  <a:srgbClr val="C00000"/>
                </a:solidFill>
              </a:rPr>
              <a:t> է </a:t>
            </a:r>
            <a:r>
              <a:rPr lang="en-US" sz="2200" b="1" dirty="0" err="1" smtClean="0">
                <a:solidFill>
                  <a:srgbClr val="C00000"/>
                </a:solidFill>
              </a:rPr>
              <a:t>Հայաստանը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3" y="118336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err="1" smtClean="0"/>
              <a:t>Հետազոտության</a:t>
            </a:r>
            <a:r>
              <a:rPr lang="en-US" b="1" i="1" dirty="0" smtClean="0"/>
              <a:t> </a:t>
            </a:r>
            <a:r>
              <a:rPr lang="en-US" b="1" i="1" dirty="0" err="1" smtClean="0"/>
              <a:t>երակացություններից</a:t>
            </a:r>
            <a:endParaRPr lang="en-US" b="1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Սովորողների</a:t>
            </a:r>
            <a:r>
              <a:rPr lang="en-US" dirty="0" smtClean="0"/>
              <a:t> </a:t>
            </a:r>
            <a:r>
              <a:rPr lang="en-US" dirty="0" err="1"/>
              <a:t>կրթական</a:t>
            </a:r>
            <a:r>
              <a:rPr lang="en-US" dirty="0"/>
              <a:t> </a:t>
            </a:r>
            <a:r>
              <a:rPr lang="en-US" dirty="0" err="1"/>
              <a:t>ձեռքբերումների</a:t>
            </a:r>
            <a:r>
              <a:rPr lang="en-US" dirty="0"/>
              <a:t>, </a:t>
            </a:r>
            <a:r>
              <a:rPr lang="en-US" dirty="0" err="1"/>
              <a:t>ուսման</a:t>
            </a:r>
            <a:r>
              <a:rPr lang="en-US" dirty="0"/>
              <a:t> </a:t>
            </a:r>
            <a:r>
              <a:rPr lang="en-US" dirty="0" err="1"/>
              <a:t>մեջ</a:t>
            </a:r>
            <a:r>
              <a:rPr lang="en-US" dirty="0"/>
              <a:t> </a:t>
            </a:r>
            <a:r>
              <a:rPr lang="en-US" dirty="0" err="1"/>
              <a:t>առաջադիմության</a:t>
            </a:r>
            <a:r>
              <a:rPr lang="en-US" dirty="0"/>
              <a:t>, </a:t>
            </a:r>
            <a:r>
              <a:rPr lang="en-US" dirty="0" err="1"/>
              <a:t>ինչպես</a:t>
            </a:r>
            <a:r>
              <a:rPr lang="en-US" dirty="0"/>
              <a:t> </a:t>
            </a:r>
            <a:r>
              <a:rPr lang="en-US" dirty="0" err="1"/>
              <a:t>նաև</a:t>
            </a:r>
            <a:r>
              <a:rPr lang="en-US" dirty="0"/>
              <a:t> </a:t>
            </a:r>
            <a:r>
              <a:rPr lang="en-US" dirty="0" err="1"/>
              <a:t>հետագայում</a:t>
            </a:r>
            <a:r>
              <a:rPr lang="en-US" dirty="0"/>
              <a:t> </a:t>
            </a:r>
            <a:r>
              <a:rPr lang="en-US" dirty="0" err="1"/>
              <a:t>մասնագիտական</a:t>
            </a:r>
            <a:r>
              <a:rPr lang="en-US" dirty="0"/>
              <a:t> </a:t>
            </a:r>
            <a:r>
              <a:rPr lang="en-US" dirty="0" err="1"/>
              <a:t>կողմնորոշման</a:t>
            </a:r>
            <a:r>
              <a:rPr lang="en-US" dirty="0"/>
              <a:t> </a:t>
            </a:r>
            <a:r>
              <a:rPr lang="en-US" dirty="0" err="1"/>
              <a:t>ու</a:t>
            </a:r>
            <a:r>
              <a:rPr lang="en-US" dirty="0"/>
              <a:t> </a:t>
            </a:r>
            <a:r>
              <a:rPr lang="en-US" dirty="0" err="1"/>
              <a:t>բուհ</a:t>
            </a:r>
            <a:r>
              <a:rPr lang="en-US" dirty="0"/>
              <a:t> </a:t>
            </a:r>
            <a:r>
              <a:rPr lang="en-US" dirty="0" err="1"/>
              <a:t>ընդունվելու</a:t>
            </a:r>
            <a:r>
              <a:rPr lang="en-US" dirty="0"/>
              <a:t> </a:t>
            </a:r>
            <a:r>
              <a:rPr lang="en-US" dirty="0" err="1"/>
              <a:t>հարցում</a:t>
            </a:r>
            <a:r>
              <a:rPr lang="en-US" dirty="0"/>
              <a:t> </a:t>
            </a:r>
            <a:r>
              <a:rPr lang="en-US" b="1" i="1" dirty="0" err="1"/>
              <a:t>էական</a:t>
            </a:r>
            <a:r>
              <a:rPr lang="en-US" b="1" i="1" dirty="0"/>
              <a:t> </a:t>
            </a:r>
            <a:r>
              <a:rPr lang="en-US" b="1" i="1" dirty="0" err="1"/>
              <a:t>դերակատարում</a:t>
            </a:r>
            <a:r>
              <a:rPr lang="en-US" b="1" i="1" dirty="0"/>
              <a:t> </a:t>
            </a:r>
            <a:r>
              <a:rPr lang="en-US" b="1" i="1" dirty="0" err="1"/>
              <a:t>ունեն</a:t>
            </a:r>
            <a:r>
              <a:rPr lang="en-US" b="1" i="1" dirty="0"/>
              <a:t>՝</a:t>
            </a:r>
          </a:p>
          <a:p>
            <a:pPr marL="0" indent="0">
              <a:buNone/>
            </a:pPr>
            <a:endParaRPr lang="en-US" b="1" i="1" dirty="0"/>
          </a:p>
          <a:p>
            <a:r>
              <a:rPr lang="en-US" dirty="0" err="1"/>
              <a:t>սովորողների</a:t>
            </a:r>
            <a:r>
              <a:rPr lang="en-US" dirty="0"/>
              <a:t> </a:t>
            </a:r>
            <a:r>
              <a:rPr lang="en-US" dirty="0" err="1"/>
              <a:t>ընտանիքների</a:t>
            </a:r>
            <a:r>
              <a:rPr lang="en-US" dirty="0"/>
              <a:t> </a:t>
            </a:r>
            <a:r>
              <a:rPr lang="en-US" dirty="0" err="1"/>
              <a:t>սոցիալ-տնտեսական</a:t>
            </a:r>
            <a:r>
              <a:rPr lang="en-US" dirty="0"/>
              <a:t> </a:t>
            </a:r>
            <a:r>
              <a:rPr lang="en-US" dirty="0" err="1"/>
              <a:t>կարգավիճակը</a:t>
            </a:r>
            <a:r>
              <a:rPr lang="en-US" dirty="0"/>
              <a:t>, </a:t>
            </a:r>
          </a:p>
          <a:p>
            <a:r>
              <a:rPr lang="en-US" dirty="0" err="1"/>
              <a:t>ծնողների</a:t>
            </a:r>
            <a:r>
              <a:rPr lang="en-US" dirty="0"/>
              <a:t> </a:t>
            </a:r>
            <a:r>
              <a:rPr lang="en-US" dirty="0" err="1"/>
              <a:t>կրթվածության</a:t>
            </a:r>
            <a:r>
              <a:rPr lang="en-US" dirty="0"/>
              <a:t> </a:t>
            </a:r>
            <a:r>
              <a:rPr lang="en-US" dirty="0" err="1"/>
              <a:t>մակարդակն</a:t>
            </a:r>
            <a:r>
              <a:rPr lang="en-US" dirty="0"/>
              <a:t>, </a:t>
            </a:r>
          </a:p>
          <a:p>
            <a:r>
              <a:rPr lang="en-US" dirty="0" err="1"/>
              <a:t>ընտանիքի</a:t>
            </a:r>
            <a:r>
              <a:rPr lang="en-US" dirty="0"/>
              <a:t> </a:t>
            </a:r>
            <a:r>
              <a:rPr lang="en-US" dirty="0" err="1"/>
              <a:t>բնակության</a:t>
            </a:r>
            <a:r>
              <a:rPr lang="en-US" dirty="0"/>
              <a:t> </a:t>
            </a:r>
            <a:r>
              <a:rPr lang="en-US" dirty="0" err="1"/>
              <a:t>վայրի</a:t>
            </a:r>
            <a:r>
              <a:rPr lang="en-US" dirty="0"/>
              <a:t> </a:t>
            </a:r>
            <a:r>
              <a:rPr lang="en-US" dirty="0" err="1"/>
              <a:t>աշխարհագրական</a:t>
            </a:r>
            <a:r>
              <a:rPr lang="en-US" dirty="0"/>
              <a:t> </a:t>
            </a:r>
            <a:r>
              <a:rPr lang="en-US" dirty="0" err="1"/>
              <a:t>տեղակայումը</a:t>
            </a:r>
            <a:r>
              <a:rPr lang="en-US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6637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72" y="263753"/>
            <a:ext cx="8229600" cy="5635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/>
              <a:t>Վ</a:t>
            </a:r>
            <a:r>
              <a:rPr lang="en-US" sz="3200" b="1" dirty="0" err="1" smtClean="0"/>
              <a:t>իճակագրություն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143000"/>
            <a:ext cx="11074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2 998 600 </a:t>
            </a:r>
            <a:r>
              <a:rPr lang="en-US" dirty="0" err="1" smtClean="0"/>
              <a:t>բնակիչ</a:t>
            </a:r>
            <a:r>
              <a:rPr lang="en-US" dirty="0" smtClean="0"/>
              <a:t>, </a:t>
            </a:r>
            <a:r>
              <a:rPr lang="en-US" dirty="0" err="1" smtClean="0"/>
              <a:t>որից</a:t>
            </a:r>
            <a:r>
              <a:rPr lang="en-US" dirty="0" smtClean="0"/>
              <a:t> 63.6% </a:t>
            </a:r>
            <a:r>
              <a:rPr lang="en-US" dirty="0" err="1" smtClean="0"/>
              <a:t>քաղաքային</a:t>
            </a:r>
            <a:r>
              <a:rPr lang="en-US" dirty="0" smtClean="0"/>
              <a:t>, 36.4 </a:t>
            </a:r>
            <a:r>
              <a:rPr lang="en-US" dirty="0" err="1" smtClean="0"/>
              <a:t>գյուղական</a:t>
            </a:r>
            <a:r>
              <a:rPr lang="en-US" dirty="0" smtClean="0"/>
              <a:t>%</a:t>
            </a:r>
          </a:p>
          <a:p>
            <a:endParaRPr lang="en-US" dirty="0" smtClean="0"/>
          </a:p>
          <a:p>
            <a:r>
              <a:rPr lang="en-US" dirty="0" smtClean="0"/>
              <a:t>2015թ</a:t>
            </a:r>
            <a:r>
              <a:rPr lang="en-US" dirty="0" smtClean="0"/>
              <a:t>. </a:t>
            </a:r>
            <a:r>
              <a:rPr lang="en-US" dirty="0" err="1" smtClean="0"/>
              <a:t>աղքատության</a:t>
            </a:r>
            <a:r>
              <a:rPr lang="en-US" dirty="0" smtClean="0"/>
              <a:t> </a:t>
            </a:r>
            <a:r>
              <a:rPr lang="en-US" dirty="0" err="1" smtClean="0"/>
              <a:t>մակարդակ</a:t>
            </a:r>
            <a:r>
              <a:rPr lang="en-US" dirty="0" smtClean="0"/>
              <a:t>՝ 29.8% (2008թ. 27.6%)՝ 10-ից 3-ը </a:t>
            </a:r>
            <a:r>
              <a:rPr lang="en-US" dirty="0" err="1" smtClean="0"/>
              <a:t>աղքատ</a:t>
            </a:r>
            <a:r>
              <a:rPr lang="en-US" dirty="0" smtClean="0"/>
              <a:t> </a:t>
            </a:r>
            <a:r>
              <a:rPr lang="en-US" dirty="0" err="1" smtClean="0"/>
              <a:t>են</a:t>
            </a:r>
            <a:r>
              <a:rPr lang="en-US" dirty="0" smtClean="0"/>
              <a:t>՝</a:t>
            </a:r>
          </a:p>
          <a:p>
            <a:pPr lvl="1"/>
            <a:r>
              <a:rPr lang="en-US" dirty="0" err="1" smtClean="0"/>
              <a:t>Երևան</a:t>
            </a:r>
            <a:r>
              <a:rPr lang="en-US" dirty="0" smtClean="0"/>
              <a:t>՝ 25%</a:t>
            </a:r>
          </a:p>
          <a:p>
            <a:pPr lvl="1"/>
            <a:r>
              <a:rPr lang="en-US" dirty="0" err="1" smtClean="0"/>
              <a:t>Մարզային</a:t>
            </a:r>
            <a:r>
              <a:rPr lang="en-US" dirty="0" smtClean="0"/>
              <a:t> </a:t>
            </a:r>
            <a:r>
              <a:rPr lang="en-US" dirty="0" err="1" smtClean="0"/>
              <a:t>քաղաքներ</a:t>
            </a:r>
            <a:r>
              <a:rPr lang="en-US" dirty="0" smtClean="0"/>
              <a:t>՝ 34.4%</a:t>
            </a:r>
          </a:p>
          <a:p>
            <a:pPr lvl="1"/>
            <a:r>
              <a:rPr lang="en-US" dirty="0" err="1" smtClean="0"/>
              <a:t>Գյուղեր</a:t>
            </a:r>
            <a:r>
              <a:rPr lang="en-US" dirty="0" smtClean="0"/>
              <a:t>` 30.4%</a:t>
            </a:r>
          </a:p>
          <a:p>
            <a:endParaRPr lang="en-US" dirty="0" smtClean="0"/>
          </a:p>
          <a:p>
            <a:r>
              <a:rPr lang="en-US" dirty="0" smtClean="0"/>
              <a:t>0-17 </a:t>
            </a:r>
            <a:r>
              <a:rPr lang="en-US" dirty="0" err="1" smtClean="0"/>
              <a:t>տարեկանների</a:t>
            </a:r>
            <a:r>
              <a:rPr lang="en-US" dirty="0" smtClean="0"/>
              <a:t> </a:t>
            </a:r>
            <a:r>
              <a:rPr lang="en-US" dirty="0" err="1" smtClean="0"/>
              <a:t>աղքատություն</a:t>
            </a:r>
            <a:r>
              <a:rPr lang="en-US" dirty="0" smtClean="0"/>
              <a:t>՝</a:t>
            </a:r>
          </a:p>
          <a:p>
            <a:pPr lvl="1"/>
            <a:r>
              <a:rPr lang="en-US" dirty="0" smtClean="0"/>
              <a:t>2008թ.՝ 31.1% (15-17տարեկաններ՝ 32.4%)</a:t>
            </a:r>
          </a:p>
          <a:p>
            <a:pPr lvl="1"/>
            <a:r>
              <a:rPr lang="en-US" dirty="0" smtClean="0"/>
              <a:t>2014թ.՝ 33.7% (15-17տարեկաններ՝ 34.8%)</a:t>
            </a:r>
          </a:p>
          <a:p>
            <a:pPr lvl="1"/>
            <a:r>
              <a:rPr lang="en-US" dirty="0" smtClean="0"/>
              <a:t>2015թ.` 34% (15-17տարեկաններ՝ 36.8</a:t>
            </a:r>
            <a:r>
              <a:rPr lang="en-US" dirty="0" smtClean="0"/>
              <a:t>%)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poverty of children brain developmen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4" y="990600"/>
            <a:ext cx="6814457" cy="4996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Առաջադիմություն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49837"/>
              </p:ext>
            </p:extLst>
          </p:nvPr>
        </p:nvGraphicFramePr>
        <p:xfrm>
          <a:off x="740234" y="478964"/>
          <a:ext cx="10145482" cy="5784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4638">
                  <a:extLst>
                    <a:ext uri="{9D8B030D-6E8A-4147-A177-3AD203B41FA5}">
                      <a16:colId xmlns:a16="http://schemas.microsoft.com/office/drawing/2014/main" val="3133430207"/>
                    </a:ext>
                  </a:extLst>
                </a:gridCol>
                <a:gridCol w="736737">
                  <a:extLst>
                    <a:ext uri="{9D8B030D-6E8A-4147-A177-3AD203B41FA5}">
                      <a16:colId xmlns:a16="http://schemas.microsoft.com/office/drawing/2014/main" val="2673208163"/>
                    </a:ext>
                  </a:extLst>
                </a:gridCol>
                <a:gridCol w="736737">
                  <a:extLst>
                    <a:ext uri="{9D8B030D-6E8A-4147-A177-3AD203B41FA5}">
                      <a16:colId xmlns:a16="http://schemas.microsoft.com/office/drawing/2014/main" val="3411575766"/>
                    </a:ext>
                  </a:extLst>
                </a:gridCol>
                <a:gridCol w="736737">
                  <a:extLst>
                    <a:ext uri="{9D8B030D-6E8A-4147-A177-3AD203B41FA5}">
                      <a16:colId xmlns:a16="http://schemas.microsoft.com/office/drawing/2014/main" val="439561736"/>
                    </a:ext>
                  </a:extLst>
                </a:gridCol>
                <a:gridCol w="736737">
                  <a:extLst>
                    <a:ext uri="{9D8B030D-6E8A-4147-A177-3AD203B41FA5}">
                      <a16:colId xmlns:a16="http://schemas.microsoft.com/office/drawing/2014/main" val="2026618591"/>
                    </a:ext>
                  </a:extLst>
                </a:gridCol>
                <a:gridCol w="736737">
                  <a:extLst>
                    <a:ext uri="{9D8B030D-6E8A-4147-A177-3AD203B41FA5}">
                      <a16:colId xmlns:a16="http://schemas.microsoft.com/office/drawing/2014/main" val="2779012014"/>
                    </a:ext>
                  </a:extLst>
                </a:gridCol>
                <a:gridCol w="736737">
                  <a:extLst>
                    <a:ext uri="{9D8B030D-6E8A-4147-A177-3AD203B41FA5}">
                      <a16:colId xmlns:a16="http://schemas.microsoft.com/office/drawing/2014/main" val="3359828136"/>
                    </a:ext>
                  </a:extLst>
                </a:gridCol>
                <a:gridCol w="736737">
                  <a:extLst>
                    <a:ext uri="{9D8B030D-6E8A-4147-A177-3AD203B41FA5}">
                      <a16:colId xmlns:a16="http://schemas.microsoft.com/office/drawing/2014/main" val="986200338"/>
                    </a:ext>
                  </a:extLst>
                </a:gridCol>
                <a:gridCol w="736737">
                  <a:extLst>
                    <a:ext uri="{9D8B030D-6E8A-4147-A177-3AD203B41FA5}">
                      <a16:colId xmlns:a16="http://schemas.microsoft.com/office/drawing/2014/main" val="363209460"/>
                    </a:ext>
                  </a:extLst>
                </a:gridCol>
                <a:gridCol w="736737">
                  <a:extLst>
                    <a:ext uri="{9D8B030D-6E8A-4147-A177-3AD203B41FA5}">
                      <a16:colId xmlns:a16="http://schemas.microsoft.com/office/drawing/2014/main" val="835289111"/>
                    </a:ext>
                  </a:extLst>
                </a:gridCol>
                <a:gridCol w="736737">
                  <a:extLst>
                    <a:ext uri="{9D8B030D-6E8A-4147-A177-3AD203B41FA5}">
                      <a16:colId xmlns:a16="http://schemas.microsoft.com/office/drawing/2014/main" val="4174518926"/>
                    </a:ext>
                  </a:extLst>
                </a:gridCol>
                <a:gridCol w="736737">
                  <a:extLst>
                    <a:ext uri="{9D8B030D-6E8A-4147-A177-3AD203B41FA5}">
                      <a16:colId xmlns:a16="http://schemas.microsoft.com/office/drawing/2014/main" val="3949757560"/>
                    </a:ext>
                  </a:extLst>
                </a:gridCol>
                <a:gridCol w="736737">
                  <a:extLst>
                    <a:ext uri="{9D8B030D-6E8A-4147-A177-3AD203B41FA5}">
                      <a16:colId xmlns:a16="http://schemas.microsoft.com/office/drawing/2014/main" val="2601267989"/>
                    </a:ext>
                  </a:extLst>
                </a:gridCol>
              </a:tblGrid>
              <a:tr h="39189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Գերազանց շրջանավարտներ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09316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2009-2010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2010-2011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2011-2012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2012-2013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2013-2014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2014-2015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855550"/>
                  </a:ext>
                </a:extLst>
              </a:tr>
              <a:tr h="257433">
                <a:tc vMerge="1"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աղջիկ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տղա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աղջիկ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տղա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աղջիկ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տղա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աղջիկ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տղա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աղջիկ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տղա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աղջիկ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տղա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776901"/>
                  </a:ext>
                </a:extLst>
              </a:tr>
              <a:tr h="2574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Երևան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911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845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319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363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322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726720"/>
                  </a:ext>
                </a:extLst>
              </a:tr>
              <a:tr h="257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Արագածոտն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717828"/>
                  </a:ext>
                </a:extLst>
              </a:tr>
              <a:tr h="257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Արարատ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338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460433"/>
                  </a:ext>
                </a:extLst>
              </a:tr>
              <a:tr h="257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Արմավիր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886889"/>
                  </a:ext>
                </a:extLst>
              </a:tr>
              <a:tr h="504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Գեղարքունիք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471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451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110657"/>
                  </a:ext>
                </a:extLst>
              </a:tr>
              <a:tr h="257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Լոռի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739687"/>
                  </a:ext>
                </a:extLst>
              </a:tr>
              <a:tr h="257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Կոտայք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419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378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81935"/>
                  </a:ext>
                </a:extLst>
              </a:tr>
              <a:tr h="257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Շիրակ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307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211446"/>
                  </a:ext>
                </a:extLst>
              </a:tr>
              <a:tr h="257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Սյունիք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036124"/>
                  </a:ext>
                </a:extLst>
              </a:tr>
              <a:tr h="257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ՎայոցՁոր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099337"/>
                  </a:ext>
                </a:extLst>
              </a:tr>
              <a:tr h="257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Տավուշ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726588"/>
                  </a:ext>
                </a:extLst>
              </a:tr>
              <a:tr h="15987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9-րդ </a:t>
                      </a:r>
                      <a:r>
                        <a:rPr lang="en-US" sz="1400" b="1" u="none" strike="noStrike" dirty="0" err="1">
                          <a:effectLst/>
                        </a:rPr>
                        <a:t>դասարանի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շրջանավարտներից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գերազանցիկների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ընդհանուր</a:t>
                      </a:r>
                      <a:r>
                        <a:rPr lang="en-US" sz="1400" b="1" u="none" strike="noStrike" dirty="0">
                          <a:effectLst/>
                        </a:rPr>
                        <a:t> 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15.10%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4.00%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4.80%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4.80%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4.60%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4.70%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7350" marR="7350" marT="7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727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9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err="1"/>
              <a:t>Առաջադիմության</a:t>
            </a:r>
            <a:r>
              <a:rPr lang="en-US" sz="3200" b="1" dirty="0"/>
              <a:t> </a:t>
            </a:r>
            <a:r>
              <a:rPr lang="en-US" sz="3200" b="1" dirty="0" err="1" smtClean="0"/>
              <a:t>մակարդակը</a:t>
            </a:r>
            <a:r>
              <a:rPr lang="en-US" sz="3200" b="1" dirty="0" smtClean="0"/>
              <a:t>՝ </a:t>
            </a:r>
            <a:r>
              <a:rPr lang="en-US" sz="3200" b="1" dirty="0" err="1" smtClean="0"/>
              <a:t>կախված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ընտանիքի</a:t>
            </a:r>
            <a:r>
              <a:rPr lang="en-US" sz="3200" b="1" dirty="0" smtClean="0"/>
              <a:t> </a:t>
            </a:r>
            <a:r>
              <a:rPr lang="en-US" sz="3200" b="1" dirty="0" err="1"/>
              <a:t>ապահովվածության</a:t>
            </a:r>
            <a:r>
              <a:rPr lang="en-US" sz="3200" b="1" dirty="0"/>
              <a:t> </a:t>
            </a:r>
            <a:r>
              <a:rPr lang="en-US" sz="3200" b="1" dirty="0" err="1" smtClean="0"/>
              <a:t>մակարդակից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/>
              <a:t>(</a:t>
            </a:r>
            <a:r>
              <a:rPr lang="en-US" sz="3200" dirty="0" err="1"/>
              <a:t>Ծնողների</a:t>
            </a:r>
            <a:r>
              <a:rPr lang="en-US" sz="3200" dirty="0"/>
              <a:t> </a:t>
            </a:r>
            <a:r>
              <a:rPr lang="en-US" sz="3200" dirty="0" err="1"/>
              <a:t>հարցում</a:t>
            </a:r>
            <a:r>
              <a:rPr lang="en-US" sz="3200" dirty="0"/>
              <a:t>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6371"/>
            <a:ext cx="10515600" cy="3766458"/>
          </a:xfrm>
        </p:spPr>
        <p:txBody>
          <a:bodyPr>
            <a:normAutofit/>
          </a:bodyPr>
          <a:lstStyle/>
          <a:p>
            <a:r>
              <a:rPr lang="en-US" dirty="0" smtClean="0"/>
              <a:t>9-10 </a:t>
            </a:r>
            <a:r>
              <a:rPr lang="en-US" dirty="0" err="1" smtClean="0"/>
              <a:t>գնահատական</a:t>
            </a:r>
            <a:r>
              <a:rPr lang="en-US" dirty="0" smtClean="0"/>
              <a:t> </a:t>
            </a:r>
            <a:r>
              <a:rPr lang="en-US" dirty="0" err="1" smtClean="0"/>
              <a:t>ստանում</a:t>
            </a:r>
            <a:r>
              <a:rPr lang="en-US" dirty="0" smtClean="0"/>
              <a:t> </a:t>
            </a:r>
            <a:r>
              <a:rPr lang="en-US" dirty="0" err="1" smtClean="0"/>
              <a:t>են</a:t>
            </a:r>
            <a:r>
              <a:rPr lang="en-US" dirty="0" smtClean="0"/>
              <a:t>՝</a:t>
            </a:r>
          </a:p>
          <a:p>
            <a:pPr lvl="1"/>
            <a:endParaRPr lang="en-US" dirty="0" smtClean="0"/>
          </a:p>
          <a:p>
            <a:pPr lvl="1"/>
            <a:r>
              <a:rPr lang="hy-AM" dirty="0" smtClean="0"/>
              <a:t>Ա</a:t>
            </a:r>
            <a:r>
              <a:rPr lang="en-US" dirty="0" err="1" smtClean="0"/>
              <a:t>նապահով</a:t>
            </a:r>
            <a:r>
              <a:rPr lang="en-US" dirty="0" smtClean="0"/>
              <a:t> </a:t>
            </a:r>
            <a:r>
              <a:rPr lang="en-US" dirty="0" err="1" smtClean="0"/>
              <a:t>ընտանիքներ</a:t>
            </a:r>
            <a:r>
              <a:rPr lang="en-US" dirty="0" smtClean="0"/>
              <a:t>՝ </a:t>
            </a:r>
            <a:r>
              <a:rPr lang="en-US" dirty="0"/>
              <a:t>34.3%</a:t>
            </a:r>
            <a:endParaRPr lang="en-US" dirty="0" smtClean="0"/>
          </a:p>
          <a:p>
            <a:pPr lvl="1"/>
            <a:r>
              <a:rPr lang="hy-AM" dirty="0" smtClean="0"/>
              <a:t>Ա</a:t>
            </a:r>
            <a:r>
              <a:rPr lang="en-US" dirty="0" err="1" smtClean="0"/>
              <a:t>պահովված</a:t>
            </a:r>
            <a:r>
              <a:rPr lang="en-US" dirty="0" smtClean="0"/>
              <a:t> </a:t>
            </a:r>
            <a:r>
              <a:rPr lang="en-US" dirty="0" err="1" smtClean="0"/>
              <a:t>ընտանիքներ</a:t>
            </a:r>
            <a:r>
              <a:rPr lang="en-US" dirty="0" smtClean="0"/>
              <a:t>՝ </a:t>
            </a:r>
            <a:r>
              <a:rPr lang="en-US" dirty="0"/>
              <a:t>42.8</a:t>
            </a:r>
            <a:r>
              <a:rPr lang="en-US" dirty="0" smtClean="0"/>
              <a:t>%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0-5 </a:t>
            </a:r>
            <a:r>
              <a:rPr lang="en-US" dirty="0" err="1"/>
              <a:t>գնահատական</a:t>
            </a:r>
            <a:r>
              <a:rPr lang="en-US" dirty="0"/>
              <a:t> </a:t>
            </a:r>
            <a:r>
              <a:rPr lang="en-US" dirty="0" err="1"/>
              <a:t>ստանում</a:t>
            </a:r>
            <a:r>
              <a:rPr lang="en-US" dirty="0"/>
              <a:t> </a:t>
            </a:r>
            <a:r>
              <a:rPr lang="en-US" dirty="0" err="1" smtClean="0"/>
              <a:t>են</a:t>
            </a:r>
            <a:r>
              <a:rPr lang="en-US" dirty="0" smtClean="0"/>
              <a:t>՝</a:t>
            </a:r>
          </a:p>
          <a:p>
            <a:pPr lvl="1"/>
            <a:endParaRPr lang="en-US" dirty="0" smtClean="0"/>
          </a:p>
          <a:p>
            <a:pPr lvl="1"/>
            <a:r>
              <a:rPr lang="hy-AM" dirty="0" smtClean="0"/>
              <a:t>Ա</a:t>
            </a:r>
            <a:r>
              <a:rPr lang="en-US" dirty="0" err="1"/>
              <a:t>նապահով</a:t>
            </a:r>
            <a:r>
              <a:rPr lang="en-US" dirty="0"/>
              <a:t> </a:t>
            </a:r>
            <a:r>
              <a:rPr lang="en-US" dirty="0" err="1"/>
              <a:t>ընտանիքներ</a:t>
            </a:r>
            <a:r>
              <a:rPr lang="en-US" dirty="0"/>
              <a:t>՝ </a:t>
            </a:r>
            <a:r>
              <a:rPr lang="en-US" dirty="0" smtClean="0"/>
              <a:t>8.7%</a:t>
            </a:r>
            <a:endParaRPr lang="en-US" dirty="0"/>
          </a:p>
          <a:p>
            <a:pPr lvl="1"/>
            <a:r>
              <a:rPr lang="hy-AM" dirty="0"/>
              <a:t>Ա</a:t>
            </a:r>
            <a:r>
              <a:rPr lang="en-US" dirty="0" err="1"/>
              <a:t>պահովված</a:t>
            </a:r>
            <a:r>
              <a:rPr lang="en-US" dirty="0"/>
              <a:t> </a:t>
            </a:r>
            <a:r>
              <a:rPr lang="en-US" dirty="0" err="1"/>
              <a:t>ընտանիքներ</a:t>
            </a:r>
            <a:r>
              <a:rPr lang="en-US" dirty="0"/>
              <a:t>՝ </a:t>
            </a:r>
            <a:r>
              <a:rPr lang="en-US" dirty="0" smtClean="0"/>
              <a:t>0%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6257"/>
            <a:ext cx="10515600" cy="4010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Գերազանց</a:t>
            </a:r>
            <a:r>
              <a:rPr lang="en-US" dirty="0" smtClean="0"/>
              <a:t> </a:t>
            </a:r>
            <a:r>
              <a:rPr lang="en-US" dirty="0" err="1"/>
              <a:t>առաջադիմությամբ</a:t>
            </a:r>
            <a:r>
              <a:rPr lang="en-US" dirty="0"/>
              <a:t> </a:t>
            </a:r>
            <a:r>
              <a:rPr lang="en-US" dirty="0" err="1"/>
              <a:t>սովորում</a:t>
            </a:r>
            <a:r>
              <a:rPr lang="en-US" dirty="0"/>
              <a:t> է </a:t>
            </a:r>
            <a:r>
              <a:rPr lang="en-US" dirty="0" err="1" smtClean="0"/>
              <a:t>աշակերտների</a:t>
            </a:r>
            <a:r>
              <a:rPr lang="en-US" dirty="0" smtClean="0"/>
              <a:t>` </a:t>
            </a:r>
          </a:p>
          <a:p>
            <a:endParaRPr lang="en-US" dirty="0" smtClean="0"/>
          </a:p>
          <a:p>
            <a:r>
              <a:rPr lang="en-US" dirty="0" err="1" smtClean="0"/>
              <a:t>տարրական</a:t>
            </a:r>
            <a:r>
              <a:rPr lang="en-US" dirty="0" smtClean="0"/>
              <a:t> </a:t>
            </a:r>
            <a:r>
              <a:rPr lang="en-US" dirty="0" err="1" smtClean="0"/>
              <a:t>դասարաններում</a:t>
            </a:r>
            <a:r>
              <a:rPr lang="en-US" dirty="0" smtClean="0"/>
              <a:t>՝ 45.3</a:t>
            </a:r>
            <a:r>
              <a:rPr lang="en-US" dirty="0"/>
              <a:t>%-</a:t>
            </a:r>
            <a:r>
              <a:rPr lang="en-US" dirty="0" smtClean="0"/>
              <a:t>ը,</a:t>
            </a:r>
          </a:p>
          <a:p>
            <a:r>
              <a:rPr lang="en-US" dirty="0" err="1" smtClean="0"/>
              <a:t>միջին</a:t>
            </a:r>
            <a:r>
              <a:rPr lang="en-US" dirty="0" smtClean="0"/>
              <a:t> </a:t>
            </a:r>
            <a:r>
              <a:rPr lang="en-US" dirty="0" err="1" smtClean="0"/>
              <a:t>դասարաններում</a:t>
            </a:r>
            <a:r>
              <a:rPr lang="en-US" dirty="0" smtClean="0"/>
              <a:t>՝ 31.8</a:t>
            </a:r>
            <a:r>
              <a:rPr lang="en-US" dirty="0"/>
              <a:t>%, </a:t>
            </a:r>
            <a:endParaRPr lang="en-US" dirty="0" smtClean="0"/>
          </a:p>
          <a:p>
            <a:r>
              <a:rPr lang="en-US" dirty="0" err="1" smtClean="0"/>
              <a:t>ավագ</a:t>
            </a:r>
            <a:r>
              <a:rPr lang="en-US" dirty="0" smtClean="0"/>
              <a:t> </a:t>
            </a:r>
            <a:r>
              <a:rPr lang="en-US" dirty="0" err="1"/>
              <a:t>դասարաններում</a:t>
            </a:r>
            <a:r>
              <a:rPr lang="en-US" dirty="0"/>
              <a:t>՝ 31</a:t>
            </a:r>
            <a:r>
              <a:rPr lang="en-US" dirty="0" smtClean="0"/>
              <a:t>%.</a:t>
            </a:r>
          </a:p>
          <a:p>
            <a:pPr lvl="1"/>
            <a:r>
              <a:rPr lang="en-US" dirty="0"/>
              <a:t>10-րդ </a:t>
            </a:r>
            <a:r>
              <a:rPr lang="en-US" dirty="0" err="1" smtClean="0"/>
              <a:t>դասարանում</a:t>
            </a:r>
            <a:r>
              <a:rPr lang="en-US" dirty="0" smtClean="0"/>
              <a:t>՝ 33.5</a:t>
            </a:r>
            <a:r>
              <a:rPr lang="en-US" dirty="0"/>
              <a:t>%, </a:t>
            </a:r>
            <a:endParaRPr lang="en-US" dirty="0" smtClean="0"/>
          </a:p>
          <a:p>
            <a:pPr lvl="1"/>
            <a:r>
              <a:rPr lang="en-US" dirty="0" smtClean="0"/>
              <a:t>11-րդ </a:t>
            </a:r>
            <a:r>
              <a:rPr lang="en-US" dirty="0" err="1"/>
              <a:t>դասարանում</a:t>
            </a:r>
            <a:r>
              <a:rPr lang="en-US" dirty="0"/>
              <a:t>՝ 31.4%, </a:t>
            </a:r>
            <a:endParaRPr lang="en-US" dirty="0" smtClean="0"/>
          </a:p>
          <a:p>
            <a:pPr lvl="1"/>
            <a:r>
              <a:rPr lang="en-US" dirty="0" smtClean="0"/>
              <a:t>12-րդ </a:t>
            </a:r>
            <a:r>
              <a:rPr lang="en-US" dirty="0" err="1"/>
              <a:t>դասարանում</a:t>
            </a:r>
            <a:r>
              <a:rPr lang="en-US" dirty="0"/>
              <a:t> ՝27.6%: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err="1" smtClean="0"/>
              <a:t>Առաջադիմություն</a:t>
            </a:r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sz="2600" dirty="0" smtClean="0"/>
              <a:t>(</a:t>
            </a:r>
            <a:r>
              <a:rPr lang="en-US" sz="2600" dirty="0" err="1"/>
              <a:t>Ծնողների</a:t>
            </a:r>
            <a:r>
              <a:rPr lang="en-US" sz="2600" dirty="0"/>
              <a:t> </a:t>
            </a:r>
            <a:r>
              <a:rPr lang="en-US" sz="2600" dirty="0" err="1"/>
              <a:t>հարցում</a:t>
            </a:r>
            <a:r>
              <a:rPr lang="en-US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30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Դպրոցից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բուհ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անցման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պլանավորումը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Ուսուցիչների</a:t>
            </a:r>
            <a:r>
              <a:rPr lang="en-US" dirty="0" smtClean="0"/>
              <a:t> </a:t>
            </a:r>
            <a:r>
              <a:rPr lang="en-US" dirty="0" err="1" smtClean="0"/>
              <a:t>հարցում</a:t>
            </a:r>
            <a:r>
              <a:rPr lang="en-US" dirty="0" smtClean="0"/>
              <a:t>՝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hy-AM" dirty="0" smtClean="0"/>
              <a:t>ավագ դպրոց</a:t>
            </a:r>
            <a:r>
              <a:rPr lang="en-US" dirty="0" smtClean="0"/>
              <a:t>ի</a:t>
            </a:r>
            <a:r>
              <a:rPr lang="hy-AM" dirty="0" smtClean="0"/>
              <a:t>ներ</a:t>
            </a:r>
            <a:r>
              <a:rPr lang="en-US" dirty="0" smtClean="0"/>
              <a:t>ի</a:t>
            </a:r>
            <a:r>
              <a:rPr lang="hy-AM" dirty="0" smtClean="0"/>
              <a:t> ուսուցիչների կարծիքով</a:t>
            </a:r>
            <a:endParaRPr lang="en-US" dirty="0" smtClean="0"/>
          </a:p>
          <a:p>
            <a:pPr lvl="2"/>
            <a:r>
              <a:rPr lang="hy-AM" dirty="0"/>
              <a:t>պլանավորում բուհ </a:t>
            </a:r>
            <a:r>
              <a:rPr lang="hy-AM" dirty="0" smtClean="0"/>
              <a:t>ընդունվել</a:t>
            </a:r>
            <a:r>
              <a:rPr lang="en-US" dirty="0" smtClean="0"/>
              <a:t>՝</a:t>
            </a:r>
            <a:r>
              <a:rPr lang="hy-AM" dirty="0" smtClean="0"/>
              <a:t> 77.6%</a:t>
            </a:r>
            <a:endParaRPr lang="en-US" dirty="0" smtClean="0"/>
          </a:p>
          <a:p>
            <a:pPr lvl="2"/>
            <a:r>
              <a:rPr lang="hy-AM" dirty="0" smtClean="0"/>
              <a:t>ընդունվում </a:t>
            </a:r>
            <a:r>
              <a:rPr lang="en-US" dirty="0" smtClean="0"/>
              <a:t>է՝</a:t>
            </a:r>
            <a:r>
              <a:rPr lang="hy-AM" dirty="0" smtClean="0"/>
              <a:t> </a:t>
            </a:r>
            <a:r>
              <a:rPr lang="hy-AM" dirty="0"/>
              <a:t>76.3</a:t>
            </a:r>
            <a:r>
              <a:rPr lang="hy-AM" dirty="0" smtClean="0"/>
              <a:t>%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hy-AM" dirty="0" smtClean="0"/>
              <a:t>միջնակարգ դպրոցներ</a:t>
            </a:r>
            <a:r>
              <a:rPr lang="en-US" dirty="0" smtClean="0"/>
              <a:t>ի </a:t>
            </a:r>
            <a:r>
              <a:rPr lang="hy-AM" dirty="0"/>
              <a:t> ուսուցիչների կարծիքով</a:t>
            </a:r>
            <a:endParaRPr lang="en-US" dirty="0"/>
          </a:p>
          <a:p>
            <a:pPr lvl="2"/>
            <a:r>
              <a:rPr lang="hy-AM" dirty="0" smtClean="0"/>
              <a:t>պլանավորում </a:t>
            </a:r>
            <a:r>
              <a:rPr lang="hy-AM" dirty="0"/>
              <a:t>բուհ </a:t>
            </a:r>
            <a:r>
              <a:rPr lang="hy-AM" dirty="0" smtClean="0"/>
              <a:t>ընդունվել</a:t>
            </a:r>
            <a:r>
              <a:rPr lang="en-US" dirty="0" smtClean="0"/>
              <a:t>՝</a:t>
            </a:r>
            <a:r>
              <a:rPr lang="hy-AM" dirty="0" smtClean="0"/>
              <a:t> 47.6%</a:t>
            </a:r>
            <a:endParaRPr lang="en-US" dirty="0" smtClean="0"/>
          </a:p>
          <a:p>
            <a:pPr lvl="2"/>
            <a:r>
              <a:rPr lang="hy-AM" dirty="0"/>
              <a:t>ընդունվում </a:t>
            </a:r>
            <a:r>
              <a:rPr lang="en-US" dirty="0"/>
              <a:t>է՝</a:t>
            </a:r>
            <a:r>
              <a:rPr lang="hy-AM" dirty="0"/>
              <a:t> </a:t>
            </a:r>
            <a:r>
              <a:rPr lang="hy-AM" dirty="0" smtClean="0"/>
              <a:t>42.9%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57" y="2193925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Կրթությունը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արտոնություն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չէ</a:t>
            </a:r>
            <a:r>
              <a:rPr lang="en-US" sz="3200" b="1" dirty="0" smtClean="0">
                <a:solidFill>
                  <a:srgbClr val="C00000"/>
                </a:solidFill>
              </a:rPr>
              <a:t>՛: </a:t>
            </a:r>
            <a:r>
              <a:rPr lang="en-US" sz="3200" b="1" dirty="0" err="1" smtClean="0">
                <a:solidFill>
                  <a:srgbClr val="C00000"/>
                </a:solidFill>
              </a:rPr>
              <a:t>Կրթությունը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մարդու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իրավու՛նք</a:t>
            </a:r>
            <a:r>
              <a:rPr lang="en-US" sz="3200" b="1" dirty="0" smtClean="0">
                <a:solidFill>
                  <a:srgbClr val="C00000"/>
                </a:solidFill>
              </a:rPr>
              <a:t> է: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918371" y="5845628"/>
            <a:ext cx="783772" cy="41365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Հարցումներ</a:t>
            </a:r>
            <a:r>
              <a:rPr lang="en-US" sz="3600" b="1" dirty="0" smtClean="0"/>
              <a:t>՝ </a:t>
            </a:r>
            <a:r>
              <a:rPr lang="en-US" sz="3600" b="1" dirty="0" err="1" smtClean="0"/>
              <a:t>ուսանողների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հետ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Ին՞չ</a:t>
            </a:r>
            <a:r>
              <a:rPr lang="en-US" dirty="0" smtClean="0"/>
              <a:t> </a:t>
            </a:r>
            <a:r>
              <a:rPr lang="en-US" dirty="0" err="1" smtClean="0"/>
              <a:t>տեսակի</a:t>
            </a:r>
            <a:r>
              <a:rPr lang="en-US" dirty="0" smtClean="0"/>
              <a:t> </a:t>
            </a:r>
            <a:r>
              <a:rPr lang="en-US" dirty="0" err="1" smtClean="0"/>
              <a:t>ուսումնական</a:t>
            </a:r>
            <a:r>
              <a:rPr lang="en-US" dirty="0" smtClean="0"/>
              <a:t> </a:t>
            </a:r>
            <a:r>
              <a:rPr lang="en-US" dirty="0" err="1" smtClean="0"/>
              <a:t>հաստատության</a:t>
            </a:r>
            <a:r>
              <a:rPr lang="en-US" dirty="0" smtClean="0"/>
              <a:t> </a:t>
            </a:r>
            <a:r>
              <a:rPr lang="en-US" dirty="0" err="1" smtClean="0"/>
              <a:t>շրջանավարտ</a:t>
            </a:r>
            <a:r>
              <a:rPr lang="en-US" dirty="0" smtClean="0"/>
              <a:t> </a:t>
            </a:r>
            <a:r>
              <a:rPr lang="en-US" dirty="0" err="1" smtClean="0"/>
              <a:t>են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ավագ</a:t>
            </a:r>
            <a:r>
              <a:rPr lang="en-US" dirty="0" smtClean="0"/>
              <a:t> </a:t>
            </a:r>
            <a:r>
              <a:rPr lang="en-US" dirty="0" err="1"/>
              <a:t>դպրոցների</a:t>
            </a:r>
            <a:r>
              <a:rPr lang="en-US" dirty="0"/>
              <a:t> </a:t>
            </a:r>
            <a:r>
              <a:rPr lang="en-US" dirty="0" smtClean="0"/>
              <a:t>՝ </a:t>
            </a:r>
            <a:r>
              <a:rPr lang="en-US" b="1" dirty="0" smtClean="0"/>
              <a:t>56.2%</a:t>
            </a:r>
          </a:p>
          <a:p>
            <a:r>
              <a:rPr lang="en-US" dirty="0" err="1" smtClean="0"/>
              <a:t>միջնակարգ</a:t>
            </a:r>
            <a:r>
              <a:rPr lang="en-US" dirty="0" smtClean="0"/>
              <a:t> </a:t>
            </a:r>
            <a:r>
              <a:rPr lang="en-US" dirty="0" err="1" smtClean="0"/>
              <a:t>դպրոցների</a:t>
            </a:r>
            <a:r>
              <a:rPr lang="en-US" dirty="0" smtClean="0"/>
              <a:t>՝ </a:t>
            </a:r>
            <a:r>
              <a:rPr lang="en-US" b="1" dirty="0" smtClean="0"/>
              <a:t>30.6%</a:t>
            </a:r>
          </a:p>
          <a:p>
            <a:r>
              <a:rPr lang="en-US" dirty="0" err="1" smtClean="0"/>
              <a:t>թեքումով</a:t>
            </a:r>
            <a:r>
              <a:rPr lang="en-US" dirty="0" smtClean="0"/>
              <a:t> </a:t>
            </a:r>
            <a:r>
              <a:rPr lang="en-US" dirty="0" err="1" smtClean="0"/>
              <a:t>դպրոցների</a:t>
            </a:r>
            <a:r>
              <a:rPr lang="en-US" dirty="0" smtClean="0"/>
              <a:t>, </a:t>
            </a:r>
            <a:r>
              <a:rPr lang="en-US" dirty="0" err="1"/>
              <a:t>հենակետային</a:t>
            </a:r>
            <a:r>
              <a:rPr lang="en-US" dirty="0"/>
              <a:t> </a:t>
            </a:r>
            <a:r>
              <a:rPr lang="en-US" dirty="0" err="1"/>
              <a:t>դպրոցների</a:t>
            </a:r>
            <a:r>
              <a:rPr lang="en-US" dirty="0"/>
              <a:t> և </a:t>
            </a:r>
            <a:r>
              <a:rPr lang="en-US" dirty="0" err="1" smtClean="0"/>
              <a:t>քոլեջների</a:t>
            </a:r>
            <a:r>
              <a:rPr lang="en-US" dirty="0" smtClean="0"/>
              <a:t>՝ 6.1%</a:t>
            </a:r>
          </a:p>
          <a:p>
            <a:r>
              <a:rPr lang="en-US" dirty="0" err="1" smtClean="0"/>
              <a:t>կրթահամալիրների</a:t>
            </a:r>
            <a:r>
              <a:rPr lang="en-US" dirty="0" smtClean="0"/>
              <a:t> </a:t>
            </a:r>
            <a:r>
              <a:rPr lang="en-US" dirty="0"/>
              <a:t>և </a:t>
            </a:r>
            <a:r>
              <a:rPr lang="en-US" dirty="0" err="1" smtClean="0"/>
              <a:t>վարժարանների</a:t>
            </a:r>
            <a:r>
              <a:rPr lang="en-US" dirty="0" smtClean="0"/>
              <a:t>՝ 5.4%</a:t>
            </a:r>
          </a:p>
          <a:p>
            <a:r>
              <a:rPr lang="en-US" dirty="0" err="1" smtClean="0"/>
              <a:t>արտերկրում</a:t>
            </a:r>
            <a:r>
              <a:rPr lang="en-US" dirty="0" smtClean="0"/>
              <a:t> </a:t>
            </a:r>
            <a:r>
              <a:rPr lang="en-US" dirty="0" err="1"/>
              <a:t>են</a:t>
            </a:r>
            <a:r>
              <a:rPr lang="en-US" dirty="0"/>
              <a:t> </a:t>
            </a:r>
            <a:r>
              <a:rPr lang="en-US" dirty="0" err="1" smtClean="0"/>
              <a:t>սովորել</a:t>
            </a:r>
            <a:r>
              <a:rPr lang="en-US" dirty="0" smtClean="0"/>
              <a:t>՝ 1.3%</a:t>
            </a:r>
          </a:p>
          <a:p>
            <a:r>
              <a:rPr lang="en-US" dirty="0" err="1" smtClean="0"/>
              <a:t>ոչ</a:t>
            </a:r>
            <a:r>
              <a:rPr lang="en-US" dirty="0" smtClean="0"/>
              <a:t> </a:t>
            </a:r>
            <a:r>
              <a:rPr lang="en-US" dirty="0" err="1"/>
              <a:t>պետական</a:t>
            </a:r>
            <a:r>
              <a:rPr lang="en-US" dirty="0"/>
              <a:t> </a:t>
            </a:r>
            <a:r>
              <a:rPr lang="en-US" dirty="0" err="1"/>
              <a:t>դպրոցների</a:t>
            </a:r>
            <a:r>
              <a:rPr lang="en-US" dirty="0"/>
              <a:t> </a:t>
            </a:r>
            <a:r>
              <a:rPr lang="en-US" dirty="0" err="1"/>
              <a:t>շրջանավարտներ</a:t>
            </a:r>
            <a:r>
              <a:rPr lang="en-US" dirty="0"/>
              <a:t> </a:t>
            </a:r>
            <a:r>
              <a:rPr lang="en-US" dirty="0" err="1" smtClean="0"/>
              <a:t>են</a:t>
            </a:r>
            <a:r>
              <a:rPr lang="en-US" dirty="0" smtClean="0"/>
              <a:t>՝ 0.3%</a:t>
            </a:r>
          </a:p>
          <a:p>
            <a:r>
              <a:rPr lang="en-US" dirty="0" err="1" smtClean="0"/>
              <a:t>արհեստագործական</a:t>
            </a:r>
            <a:r>
              <a:rPr lang="en-US" dirty="0" smtClean="0"/>
              <a:t> </a:t>
            </a:r>
            <a:r>
              <a:rPr lang="en-US" dirty="0" err="1" smtClean="0"/>
              <a:t>ուսումնարանների</a:t>
            </a:r>
            <a:r>
              <a:rPr lang="en-US" dirty="0" smtClean="0"/>
              <a:t>՝ 0.1</a:t>
            </a:r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6760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Ուսման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ծախսեր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և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կրկնուսուցում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 smtClean="0"/>
              <a:t>Ուսման</a:t>
            </a:r>
            <a:r>
              <a:rPr lang="en-US" sz="2000" b="1" dirty="0" smtClean="0"/>
              <a:t> </a:t>
            </a:r>
            <a:r>
              <a:rPr lang="en-US" sz="2000" b="1" dirty="0" err="1"/>
              <a:t>համար</a:t>
            </a:r>
            <a:r>
              <a:rPr lang="en-US" sz="2000" b="1" dirty="0"/>
              <a:t> </a:t>
            </a:r>
            <a:r>
              <a:rPr lang="en-US" sz="2000" b="1" dirty="0" err="1"/>
              <a:t>կատարվող</a:t>
            </a:r>
            <a:r>
              <a:rPr lang="en-US" sz="2000" b="1" dirty="0"/>
              <a:t> </a:t>
            </a:r>
            <a:r>
              <a:rPr lang="en-US" sz="2000" b="1" dirty="0" err="1"/>
              <a:t>վճարների</a:t>
            </a:r>
            <a:r>
              <a:rPr lang="en-US" sz="2000" b="1" dirty="0"/>
              <a:t> </a:t>
            </a:r>
            <a:r>
              <a:rPr lang="en-US" sz="2000" b="1" dirty="0" err="1"/>
              <a:t>մասնաբաժինը</a:t>
            </a:r>
            <a:r>
              <a:rPr lang="en-US" sz="2000" b="1" dirty="0"/>
              <a:t> </a:t>
            </a:r>
            <a:r>
              <a:rPr lang="en-US" sz="2000" b="1" dirty="0" err="1"/>
              <a:t>տնային</a:t>
            </a:r>
            <a:r>
              <a:rPr lang="en-US" sz="2000" b="1" dirty="0"/>
              <a:t> </a:t>
            </a:r>
            <a:r>
              <a:rPr lang="en-US" sz="2000" b="1" dirty="0" err="1"/>
              <a:t>տնտեսությունների</a:t>
            </a:r>
            <a:r>
              <a:rPr lang="en-US" sz="2000" b="1" dirty="0"/>
              <a:t> </a:t>
            </a:r>
            <a:r>
              <a:rPr lang="en-US" sz="2000" b="1" dirty="0" err="1"/>
              <a:t>ոչ</a:t>
            </a:r>
            <a:r>
              <a:rPr lang="en-US" sz="2000" b="1" dirty="0"/>
              <a:t> </a:t>
            </a:r>
            <a:r>
              <a:rPr lang="en-US" sz="2000" b="1" dirty="0" err="1"/>
              <a:t>պարենային</a:t>
            </a:r>
            <a:r>
              <a:rPr lang="en-US" sz="2000" b="1" dirty="0"/>
              <a:t> </a:t>
            </a:r>
            <a:r>
              <a:rPr lang="en-US" sz="2000" b="1" dirty="0" err="1"/>
              <a:t>ապրանքների</a:t>
            </a:r>
            <a:r>
              <a:rPr lang="en-US" sz="2000" b="1" dirty="0"/>
              <a:t> </a:t>
            </a:r>
            <a:r>
              <a:rPr lang="en-US" sz="2000" b="1" dirty="0" err="1"/>
              <a:t>ու</a:t>
            </a:r>
            <a:r>
              <a:rPr lang="en-US" sz="2000" b="1" dirty="0"/>
              <a:t> </a:t>
            </a:r>
            <a:r>
              <a:rPr lang="en-US" sz="2000" b="1" dirty="0" err="1"/>
              <a:t>ծառայությունների</a:t>
            </a:r>
            <a:r>
              <a:rPr lang="en-US" sz="2000" b="1" dirty="0"/>
              <a:t> </a:t>
            </a:r>
            <a:r>
              <a:rPr lang="en-US" sz="2000" b="1" dirty="0" err="1"/>
              <a:t>համար</a:t>
            </a:r>
            <a:r>
              <a:rPr lang="en-US" sz="2000" b="1" dirty="0"/>
              <a:t> </a:t>
            </a:r>
            <a:r>
              <a:rPr lang="en-US" sz="2000" b="1" dirty="0" err="1"/>
              <a:t>կատարվող</a:t>
            </a:r>
            <a:r>
              <a:rPr lang="en-US" sz="2000" b="1" dirty="0"/>
              <a:t> </a:t>
            </a:r>
            <a:r>
              <a:rPr lang="en-US" sz="2000" b="1" dirty="0" err="1"/>
              <a:t>ընդհանուր</a:t>
            </a:r>
            <a:r>
              <a:rPr lang="en-US" sz="2000" b="1" dirty="0"/>
              <a:t> </a:t>
            </a:r>
            <a:r>
              <a:rPr lang="en-US" sz="2000" b="1" dirty="0" err="1"/>
              <a:t>ծախսերում</a:t>
            </a:r>
            <a:r>
              <a:rPr lang="en-US" sz="2000" b="1" dirty="0"/>
              <a:t>. </a:t>
            </a:r>
            <a:r>
              <a:rPr lang="en-US" sz="2000" b="1" dirty="0" smtClean="0"/>
              <a:t>(%) (ԱՎԾ)</a:t>
            </a:r>
            <a:endParaRPr lang="en-US" sz="20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838200" y="1398815"/>
          <a:ext cx="102235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24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2000" y="1981202"/>
            <a:ext cx="3233057" cy="75111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Բնակության</a:t>
            </a:r>
            <a:r>
              <a:rPr lang="en-US" b="1" dirty="0" smtClean="0"/>
              <a:t> </a:t>
            </a:r>
            <a:r>
              <a:rPr lang="en-US" b="1" dirty="0" err="1" smtClean="0"/>
              <a:t>վայր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550228" y="1981201"/>
            <a:ext cx="3233057" cy="75111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Սոցիալ-տնտեսական</a:t>
            </a:r>
            <a:r>
              <a:rPr lang="en-US" b="1" dirty="0" smtClean="0"/>
              <a:t> </a:t>
            </a:r>
            <a:r>
              <a:rPr lang="en-US" b="1" dirty="0" err="1" smtClean="0"/>
              <a:t>կարգավիճակ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338457" y="1981201"/>
            <a:ext cx="3233057" cy="75111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Կրթվածության</a:t>
            </a:r>
            <a:r>
              <a:rPr lang="en-US" b="1" dirty="0" smtClean="0"/>
              <a:t> </a:t>
            </a:r>
            <a:r>
              <a:rPr lang="en-US" b="1" dirty="0" err="1" smtClean="0"/>
              <a:t>մակարդակ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892627" y="3335115"/>
            <a:ext cx="1382487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Գյուղ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2471055" y="3335115"/>
            <a:ext cx="1382487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Քաղաք</a:t>
            </a:r>
            <a:endParaRPr lang="en-US" sz="1600" b="1" dirty="0"/>
          </a:p>
        </p:txBody>
      </p:sp>
      <p:sp>
        <p:nvSpPr>
          <p:cNvPr id="12" name="Oval 11"/>
          <p:cNvSpPr/>
          <p:nvPr/>
        </p:nvSpPr>
        <p:spPr>
          <a:xfrm>
            <a:off x="4735285" y="3335115"/>
            <a:ext cx="1382487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Աղքատ</a:t>
            </a:r>
            <a:endParaRPr lang="en-US" sz="1600" b="1" dirty="0"/>
          </a:p>
        </p:txBody>
      </p:sp>
      <p:sp>
        <p:nvSpPr>
          <p:cNvPr id="13" name="Oval 12"/>
          <p:cNvSpPr/>
          <p:nvPr/>
        </p:nvSpPr>
        <p:spPr>
          <a:xfrm>
            <a:off x="6313713" y="3335115"/>
            <a:ext cx="1382487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err="1" smtClean="0"/>
              <a:t>Ոչ-աղքատ</a:t>
            </a:r>
            <a:endParaRPr lang="en-US" sz="1500" b="1" dirty="0"/>
          </a:p>
        </p:txBody>
      </p:sp>
      <p:sp>
        <p:nvSpPr>
          <p:cNvPr id="14" name="Oval 13"/>
          <p:cNvSpPr/>
          <p:nvPr/>
        </p:nvSpPr>
        <p:spPr>
          <a:xfrm>
            <a:off x="8490857" y="3335115"/>
            <a:ext cx="1382487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Տարրա-կանից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ցածր</a:t>
            </a:r>
            <a:endParaRPr lang="en-US" sz="1200" b="1" dirty="0"/>
          </a:p>
        </p:txBody>
      </p:sp>
      <p:sp>
        <p:nvSpPr>
          <p:cNvPr id="15" name="Oval 14"/>
          <p:cNvSpPr/>
          <p:nvPr/>
        </p:nvSpPr>
        <p:spPr>
          <a:xfrm>
            <a:off x="10069285" y="3335115"/>
            <a:ext cx="1460375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Բարձրա-գույն</a:t>
            </a:r>
            <a:endParaRPr lang="en-US" sz="1400" b="1" dirty="0"/>
          </a:p>
        </p:txBody>
      </p:sp>
      <p:sp>
        <p:nvSpPr>
          <p:cNvPr id="16" name="Heptagon 15"/>
          <p:cNvSpPr/>
          <p:nvPr/>
        </p:nvSpPr>
        <p:spPr>
          <a:xfrm>
            <a:off x="1159326" y="4846883"/>
            <a:ext cx="925286" cy="947057"/>
          </a:xfrm>
          <a:prstGeom prst="hept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9.7%</a:t>
            </a:r>
            <a:endParaRPr lang="en-US" b="1" dirty="0"/>
          </a:p>
        </p:txBody>
      </p:sp>
      <p:sp>
        <p:nvSpPr>
          <p:cNvPr id="17" name="Heptagon 16"/>
          <p:cNvSpPr/>
          <p:nvPr/>
        </p:nvSpPr>
        <p:spPr>
          <a:xfrm>
            <a:off x="2699655" y="4852314"/>
            <a:ext cx="925286" cy="947057"/>
          </a:xfrm>
          <a:prstGeom prst="hept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25%</a:t>
            </a:r>
            <a:endParaRPr lang="en-US" b="1" dirty="0"/>
          </a:p>
        </p:txBody>
      </p:sp>
      <p:sp>
        <p:nvSpPr>
          <p:cNvPr id="18" name="Heptagon 17"/>
          <p:cNvSpPr/>
          <p:nvPr/>
        </p:nvSpPr>
        <p:spPr>
          <a:xfrm>
            <a:off x="5034637" y="4846883"/>
            <a:ext cx="925286" cy="947057"/>
          </a:xfrm>
          <a:prstGeom prst="hept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10%</a:t>
            </a:r>
            <a:endParaRPr lang="en-US" b="1" dirty="0"/>
          </a:p>
        </p:txBody>
      </p:sp>
      <p:sp>
        <p:nvSpPr>
          <p:cNvPr id="19" name="Heptagon 18"/>
          <p:cNvSpPr/>
          <p:nvPr/>
        </p:nvSpPr>
        <p:spPr>
          <a:xfrm>
            <a:off x="6585855" y="4893142"/>
            <a:ext cx="925286" cy="947057"/>
          </a:xfrm>
          <a:prstGeom prst="hept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32%</a:t>
            </a:r>
            <a:endParaRPr lang="en-US" b="1" dirty="0"/>
          </a:p>
        </p:txBody>
      </p:sp>
      <p:sp>
        <p:nvSpPr>
          <p:cNvPr id="20" name="Heptagon 19"/>
          <p:cNvSpPr/>
          <p:nvPr/>
        </p:nvSpPr>
        <p:spPr>
          <a:xfrm>
            <a:off x="8741228" y="4846884"/>
            <a:ext cx="925286" cy="947057"/>
          </a:xfrm>
          <a:prstGeom prst="hep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4.8%</a:t>
            </a:r>
            <a:endParaRPr lang="en-US" b="1" dirty="0"/>
          </a:p>
        </p:txBody>
      </p:sp>
      <p:sp>
        <p:nvSpPr>
          <p:cNvPr id="21" name="Heptagon 20"/>
          <p:cNvSpPr/>
          <p:nvPr/>
        </p:nvSpPr>
        <p:spPr>
          <a:xfrm>
            <a:off x="10384969" y="4887712"/>
            <a:ext cx="925286" cy="947057"/>
          </a:xfrm>
          <a:prstGeom prst="hept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29%</a:t>
            </a:r>
            <a:endParaRPr lang="en-US" b="1" dirty="0"/>
          </a:p>
        </p:txBody>
      </p:sp>
      <p:sp>
        <p:nvSpPr>
          <p:cNvPr id="22" name="Left-Up Arrow 21"/>
          <p:cNvSpPr/>
          <p:nvPr/>
        </p:nvSpPr>
        <p:spPr>
          <a:xfrm rot="13474761">
            <a:off x="1936076" y="2746588"/>
            <a:ext cx="874018" cy="863168"/>
          </a:xfrm>
          <a:prstGeom prst="leftUpArrow">
            <a:avLst>
              <a:gd name="adj1" fmla="val 7061"/>
              <a:gd name="adj2" fmla="val 15666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Up Arrow 22"/>
          <p:cNvSpPr/>
          <p:nvPr/>
        </p:nvSpPr>
        <p:spPr>
          <a:xfrm rot="13474761">
            <a:off x="5778734" y="2746588"/>
            <a:ext cx="874018" cy="863168"/>
          </a:xfrm>
          <a:prstGeom prst="leftUpArrow">
            <a:avLst>
              <a:gd name="adj1" fmla="val 7061"/>
              <a:gd name="adj2" fmla="val 15666"/>
              <a:gd name="adj3" fmla="val 2411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Up Arrow 23"/>
          <p:cNvSpPr/>
          <p:nvPr/>
        </p:nvSpPr>
        <p:spPr>
          <a:xfrm rot="13474761">
            <a:off x="9616792" y="2746588"/>
            <a:ext cx="874018" cy="863168"/>
          </a:xfrm>
          <a:prstGeom prst="leftUpArrow">
            <a:avLst>
              <a:gd name="adj1" fmla="val 7061"/>
              <a:gd name="adj2" fmla="val 15666"/>
              <a:gd name="adj3" fmla="val 2411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1498418" y="4327085"/>
            <a:ext cx="170904" cy="44222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3076846" y="4327085"/>
            <a:ext cx="170904" cy="44222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395504" y="4327085"/>
            <a:ext cx="170904" cy="44222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6973932" y="4327085"/>
            <a:ext cx="170904" cy="44222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9089573" y="4342070"/>
            <a:ext cx="170904" cy="44222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0668001" y="4342070"/>
            <a:ext cx="170904" cy="44222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>
            <a:noAutofit/>
          </a:bodyPr>
          <a:lstStyle/>
          <a:p>
            <a:pPr algn="ctr"/>
            <a:r>
              <a:rPr lang="hy-AM" sz="2000" b="1" dirty="0"/>
              <a:t>Պարապո՞ւմ է արդյոք Ձեր երեխան որևէ առարկա կրկնուսույցի </a:t>
            </a:r>
            <a:r>
              <a:rPr lang="hy-AM" sz="2000" b="1" dirty="0" smtClean="0"/>
              <a:t>մոտ</a:t>
            </a:r>
            <a:r>
              <a:rPr lang="en-US" sz="2000" b="1" dirty="0" smtClean="0"/>
              <a:t>:</a:t>
            </a:r>
            <a:br>
              <a:rPr lang="en-US" sz="2000" b="1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Ծնողների</a:t>
            </a:r>
            <a:r>
              <a:rPr lang="en-US" sz="2000" dirty="0" smtClean="0"/>
              <a:t> </a:t>
            </a:r>
            <a:r>
              <a:rPr lang="en-US" sz="2000" dirty="0" err="1"/>
              <a:t>հարցում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98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761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 smtClean="0"/>
              <a:t>Որքա՞ն</a:t>
            </a:r>
            <a:r>
              <a:rPr lang="en-US" sz="2000" b="1" dirty="0" smtClean="0"/>
              <a:t> </a:t>
            </a:r>
            <a:r>
              <a:rPr lang="en-US" sz="2000" b="1" dirty="0"/>
              <a:t>է </a:t>
            </a:r>
            <a:r>
              <a:rPr lang="en-US" sz="2000" b="1" dirty="0" err="1"/>
              <a:t>կազմում</a:t>
            </a:r>
            <a:r>
              <a:rPr lang="en-US" sz="2000" b="1" dirty="0"/>
              <a:t> </a:t>
            </a:r>
            <a:r>
              <a:rPr lang="en-US" sz="2000" b="1" dirty="0" err="1"/>
              <a:t>վճարի</a:t>
            </a:r>
            <a:r>
              <a:rPr lang="en-US" sz="2000" b="1" dirty="0"/>
              <a:t> </a:t>
            </a:r>
            <a:r>
              <a:rPr lang="en-US" sz="2000" b="1" dirty="0" err="1"/>
              <a:t>չափը</a:t>
            </a:r>
            <a:r>
              <a:rPr lang="en-US" sz="2000" b="1" dirty="0"/>
              <a:t> (</a:t>
            </a:r>
            <a:r>
              <a:rPr lang="en-US" sz="2000" b="1" dirty="0" smtClean="0"/>
              <a:t>ՀՀԴ)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err="1" smtClean="0"/>
              <a:t>Պատասխանների</a:t>
            </a:r>
            <a:r>
              <a:rPr lang="en-US" sz="2000" dirty="0" smtClean="0"/>
              <a:t> </a:t>
            </a:r>
            <a:r>
              <a:rPr lang="en-US" sz="2000" dirty="0" err="1"/>
              <a:t>բաշխումն</a:t>
            </a:r>
            <a:r>
              <a:rPr lang="en-US" sz="2000" dirty="0"/>
              <a:t> </a:t>
            </a:r>
            <a:r>
              <a:rPr lang="en-US" sz="2000" dirty="0" err="1"/>
              <a:t>ըստ</a:t>
            </a:r>
            <a:r>
              <a:rPr lang="en-US" sz="2000" dirty="0"/>
              <a:t> </a:t>
            </a:r>
            <a:r>
              <a:rPr lang="en-US" sz="2000" dirty="0" err="1"/>
              <a:t>դասարանների</a:t>
            </a:r>
            <a:r>
              <a:rPr lang="en-US" sz="2000" dirty="0"/>
              <a:t> (</a:t>
            </a:r>
            <a:r>
              <a:rPr lang="en-US" sz="2000" dirty="0" err="1"/>
              <a:t>Ծնողների</a:t>
            </a:r>
            <a:r>
              <a:rPr lang="en-US" sz="2000" dirty="0"/>
              <a:t> </a:t>
            </a:r>
            <a:r>
              <a:rPr lang="en-US" sz="2000" dirty="0" err="1"/>
              <a:t>հարցում</a:t>
            </a:r>
            <a:r>
              <a:rPr lang="en-US" sz="2000" dirty="0"/>
              <a:t>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415143" y="1861457"/>
          <a:ext cx="8795657" cy="4169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93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err="1"/>
              <a:t>Որքա՞ն</a:t>
            </a:r>
            <a:r>
              <a:rPr lang="en-US" sz="2000" b="1" dirty="0"/>
              <a:t> է </a:t>
            </a:r>
            <a:r>
              <a:rPr lang="en-US" sz="2000" b="1" dirty="0" err="1"/>
              <a:t>կազմում</a:t>
            </a:r>
            <a:r>
              <a:rPr lang="en-US" sz="2000" b="1" dirty="0"/>
              <a:t> </a:t>
            </a:r>
            <a:r>
              <a:rPr lang="en-US" sz="2000" b="1" dirty="0" err="1"/>
              <a:t>միջին</a:t>
            </a:r>
            <a:r>
              <a:rPr lang="en-US" sz="2000" b="1" dirty="0"/>
              <a:t> </a:t>
            </a:r>
            <a:r>
              <a:rPr lang="en-US" sz="2000" b="1" dirty="0" err="1"/>
              <a:t>ամսական</a:t>
            </a:r>
            <a:r>
              <a:rPr lang="en-US" sz="2000" b="1" dirty="0"/>
              <a:t> </a:t>
            </a:r>
            <a:r>
              <a:rPr lang="en-US" sz="2000" b="1" dirty="0" err="1"/>
              <a:t>կրկնուսուցման</a:t>
            </a:r>
            <a:r>
              <a:rPr lang="en-US" sz="2000" b="1" dirty="0"/>
              <a:t> </a:t>
            </a:r>
            <a:r>
              <a:rPr lang="en-US" sz="2000" b="1" dirty="0" err="1"/>
              <a:t>վճարը</a:t>
            </a:r>
            <a:r>
              <a:rPr lang="en-US" sz="2000" b="1" dirty="0"/>
              <a:t> </a:t>
            </a:r>
            <a:r>
              <a:rPr lang="en-US" sz="2000" b="1" dirty="0" smtClean="0"/>
              <a:t>(ՀՀԴ): </a:t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 err="1" smtClean="0"/>
              <a:t>Պատասխանների</a:t>
            </a:r>
            <a:r>
              <a:rPr lang="en-US" sz="2000" dirty="0" smtClean="0"/>
              <a:t> </a:t>
            </a:r>
            <a:r>
              <a:rPr lang="en-US" sz="2000" dirty="0" err="1"/>
              <a:t>բաշխումն</a:t>
            </a:r>
            <a:r>
              <a:rPr lang="en-US" sz="2000" dirty="0"/>
              <a:t> </a:t>
            </a:r>
            <a:r>
              <a:rPr lang="en-US" sz="2000" dirty="0" err="1"/>
              <a:t>ըստ</a:t>
            </a:r>
            <a:r>
              <a:rPr lang="en-US" sz="2000" dirty="0"/>
              <a:t> </a:t>
            </a:r>
            <a:r>
              <a:rPr lang="en-US" sz="2000" dirty="0" err="1"/>
              <a:t>բնակավայրի</a:t>
            </a:r>
            <a:r>
              <a:rPr lang="en-US" sz="2000" dirty="0"/>
              <a:t> (</a:t>
            </a:r>
            <a:r>
              <a:rPr lang="en-US" sz="2000" dirty="0" err="1"/>
              <a:t>Ծնողների</a:t>
            </a:r>
            <a:r>
              <a:rPr lang="en-US" sz="2000" dirty="0"/>
              <a:t> </a:t>
            </a:r>
            <a:r>
              <a:rPr lang="en-US" sz="2000" dirty="0" err="1"/>
              <a:t>հարցում</a:t>
            </a:r>
            <a:r>
              <a:rPr lang="en-US" sz="2000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1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Դասապատրաստում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9" y="2209801"/>
            <a:ext cx="4806043" cy="3831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 smtClean="0"/>
              <a:t>Հայաստանյան</a:t>
            </a:r>
            <a:r>
              <a:rPr lang="en-US" sz="2200" dirty="0" smtClean="0"/>
              <a:t> </a:t>
            </a:r>
            <a:r>
              <a:rPr lang="en-US" sz="2200" dirty="0" err="1" smtClean="0"/>
              <a:t>աշակերտները</a:t>
            </a:r>
            <a:r>
              <a:rPr lang="en-US" sz="2200" dirty="0" smtClean="0"/>
              <a:t> </a:t>
            </a:r>
            <a:r>
              <a:rPr lang="en-US" sz="2200" dirty="0" err="1"/>
              <a:t>միջինում</a:t>
            </a:r>
            <a:r>
              <a:rPr lang="en-US" sz="2200" dirty="0"/>
              <a:t> </a:t>
            </a:r>
            <a:r>
              <a:rPr lang="en-US" sz="2200" dirty="0" err="1"/>
              <a:t>օրական</a:t>
            </a:r>
            <a:r>
              <a:rPr lang="en-US" sz="2200" dirty="0"/>
              <a:t> </a:t>
            </a:r>
            <a:r>
              <a:rPr lang="en-US" sz="2200" dirty="0" err="1" smtClean="0"/>
              <a:t>մոտ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3 </a:t>
            </a:r>
            <a:r>
              <a:rPr lang="en-US" sz="2200" b="1" dirty="0" err="1" smtClean="0">
                <a:solidFill>
                  <a:srgbClr val="FF0000"/>
                </a:solidFill>
              </a:rPr>
              <a:t>ժամ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/>
              <a:t>են</a:t>
            </a:r>
            <a:r>
              <a:rPr lang="en-US" sz="2200" dirty="0" smtClean="0"/>
              <a:t> </a:t>
            </a:r>
            <a:r>
              <a:rPr lang="en-US" sz="2200" dirty="0" err="1"/>
              <a:t>ծախսում</a:t>
            </a:r>
            <a:r>
              <a:rPr lang="en-US" sz="2200" dirty="0"/>
              <a:t> </a:t>
            </a:r>
            <a:r>
              <a:rPr lang="en-US" sz="2200" dirty="0" err="1"/>
              <a:t>դասապատրաստման</a:t>
            </a:r>
            <a:r>
              <a:rPr lang="en-US" sz="2200" dirty="0"/>
              <a:t> </a:t>
            </a:r>
            <a:r>
              <a:rPr lang="en-US" sz="2200" dirty="0" err="1"/>
              <a:t>վրա</a:t>
            </a:r>
            <a:r>
              <a:rPr lang="en-US" sz="2200" dirty="0"/>
              <a:t>: </a:t>
            </a:r>
            <a:endParaRPr lang="en-US" sz="2200" dirty="0" smtClean="0"/>
          </a:p>
          <a:p>
            <a:endParaRPr lang="en-US" sz="2200" dirty="0" smtClean="0"/>
          </a:p>
          <a:p>
            <a:pPr lvl="1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en-US" sz="2200" b="1" dirty="0" smtClean="0">
                <a:solidFill>
                  <a:srgbClr val="FF0000"/>
                </a:solidFill>
              </a:rPr>
              <a:t>2.6 </a:t>
            </a:r>
            <a:r>
              <a:rPr lang="en-US" sz="2200" b="1" dirty="0" err="1">
                <a:solidFill>
                  <a:srgbClr val="FF0000"/>
                </a:solidFill>
              </a:rPr>
              <a:t>ժամ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՝ </a:t>
            </a:r>
            <a:r>
              <a:rPr lang="en-US" sz="2200" dirty="0" err="1" smtClean="0"/>
              <a:t>Երևանում</a:t>
            </a:r>
            <a:endParaRPr lang="en-US" sz="2200" dirty="0" smtClean="0"/>
          </a:p>
          <a:p>
            <a:pPr lvl="1">
              <a:buClr>
                <a:srgbClr val="C00000"/>
              </a:buClr>
              <a:buFont typeface="Calibri" panose="020F0502020204030204" pitchFamily="34" charset="0"/>
              <a:buChar char="↓"/>
            </a:pPr>
            <a:endParaRPr lang="en-US" sz="2200" dirty="0"/>
          </a:p>
          <a:p>
            <a:pPr lvl="1">
              <a:buClr>
                <a:schemeClr val="accent5">
                  <a:lumMod val="50000"/>
                </a:schemeClr>
              </a:buClr>
              <a:buFont typeface="Calibri" panose="020F0502020204030204" pitchFamily="34" charset="0"/>
              <a:buChar char="↑"/>
            </a:pPr>
            <a:r>
              <a:rPr lang="en-US" sz="2200" b="1" dirty="0" smtClean="0">
                <a:solidFill>
                  <a:srgbClr val="FF0000"/>
                </a:solidFill>
              </a:rPr>
              <a:t>3.2 </a:t>
            </a:r>
            <a:r>
              <a:rPr lang="en-US" sz="2200" b="1" dirty="0" err="1" smtClean="0">
                <a:solidFill>
                  <a:srgbClr val="FF0000"/>
                </a:solidFill>
              </a:rPr>
              <a:t>ժամ</a:t>
            </a:r>
            <a:r>
              <a:rPr lang="en-US" sz="2200" b="1" dirty="0" smtClean="0">
                <a:solidFill>
                  <a:srgbClr val="FF0000"/>
                </a:solidFill>
              </a:rPr>
              <a:t>՝</a:t>
            </a:r>
            <a:r>
              <a:rPr lang="en-US" sz="2200" dirty="0" smtClean="0"/>
              <a:t> </a:t>
            </a:r>
            <a:r>
              <a:rPr lang="en-US" sz="2200" dirty="0" err="1" smtClean="0"/>
              <a:t>մարզկենտրոններում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i="1" dirty="0" err="1" smtClean="0"/>
              <a:t>Դասապատրաստում</a:t>
            </a:r>
            <a:r>
              <a:rPr lang="en-US" sz="3000" b="1" i="1" dirty="0"/>
              <a:t/>
            </a:r>
            <a:br>
              <a:rPr lang="en-US" sz="3000" b="1" i="1" dirty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Ծնողների</a:t>
            </a:r>
            <a:r>
              <a:rPr lang="en-US" sz="2000" dirty="0" smtClean="0"/>
              <a:t> </a:t>
            </a:r>
            <a:r>
              <a:rPr lang="en-US" sz="2000" dirty="0" err="1" smtClean="0"/>
              <a:t>հարցում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6096000" y="2337068"/>
          <a:ext cx="5491843" cy="2205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19">
                  <a:extLst>
                    <a:ext uri="{9D8B030D-6E8A-4147-A177-3AD203B41FA5}">
                      <a16:colId xmlns:a16="http://schemas.microsoft.com/office/drawing/2014/main" val="2712443235"/>
                    </a:ext>
                  </a:extLst>
                </a:gridCol>
                <a:gridCol w="1795353">
                  <a:extLst>
                    <a:ext uri="{9D8B030D-6E8A-4147-A177-3AD203B41FA5}">
                      <a16:colId xmlns:a16="http://schemas.microsoft.com/office/drawing/2014/main" val="3556609513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1942420801"/>
                    </a:ext>
                  </a:extLst>
                </a:gridCol>
              </a:tblGrid>
              <a:tr h="6028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ԱՄՆ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ՏԶՀԿ </a:t>
                      </a:r>
                      <a:r>
                        <a:rPr lang="en-US" dirty="0" err="1" smtClean="0"/>
                        <a:t>երկրներ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Հայաստան</a:t>
                      </a:r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01855"/>
                  </a:ext>
                </a:extLst>
              </a:tr>
              <a:tr h="483357">
                <a:tc>
                  <a:txBody>
                    <a:bodyPr/>
                    <a:lstStyle/>
                    <a:p>
                      <a:r>
                        <a:rPr lang="en-US" dirty="0" smtClean="0"/>
                        <a:t>6 </a:t>
                      </a:r>
                      <a:r>
                        <a:rPr lang="en-US" dirty="0" err="1" smtClean="0"/>
                        <a:t>ժամ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 </a:t>
                      </a:r>
                      <a:r>
                        <a:rPr lang="en-US" dirty="0" err="1" smtClean="0"/>
                        <a:t>ժամ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</a:t>
                      </a:r>
                      <a:r>
                        <a:rPr lang="en-US" dirty="0" err="1" smtClean="0"/>
                        <a:t>ժամ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35032"/>
                  </a:ext>
                </a:extLst>
              </a:tr>
              <a:tr h="598795">
                <a:tc>
                  <a:txBody>
                    <a:bodyPr/>
                    <a:lstStyle/>
                    <a:p>
                      <a:r>
                        <a:rPr lang="en-US" dirty="0" smtClean="0"/>
                        <a:t>PIZA </a:t>
                      </a:r>
                      <a:r>
                        <a:rPr lang="en-US" dirty="0" err="1" smtClean="0"/>
                        <a:t>երկրներ</a:t>
                      </a:r>
                      <a:r>
                        <a:rPr lang="en-US" dirty="0" smtClean="0"/>
                        <a:t>-&gt;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Կորեա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Ֆինլանդիա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5800"/>
                  </a:ext>
                </a:extLst>
              </a:tr>
              <a:tr h="483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3-4 </a:t>
                      </a:r>
                      <a:r>
                        <a:rPr lang="en-US" dirty="0" err="1" smtClean="0"/>
                        <a:t>ժամ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9018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0357" y="5620047"/>
            <a:ext cx="10831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 </a:t>
            </a:r>
            <a:r>
              <a:rPr lang="en-US" sz="1600" i="1" dirty="0" err="1" smtClean="0"/>
              <a:t>Շաբաթական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կտրվածքով</a:t>
            </a:r>
            <a:endParaRPr lang="en-US" sz="1600" i="1" dirty="0" smtClean="0"/>
          </a:p>
          <a:p>
            <a:r>
              <a:rPr lang="en-US" sz="1600" i="1" dirty="0" smtClean="0"/>
              <a:t>** </a:t>
            </a:r>
            <a:r>
              <a:rPr lang="en-US" sz="1600" i="1" dirty="0" err="1" smtClean="0"/>
              <a:t>Հաշվարկում</a:t>
            </a:r>
            <a:r>
              <a:rPr lang="en-US" sz="1600" i="1" dirty="0" smtClean="0"/>
              <a:t> </a:t>
            </a:r>
            <a:r>
              <a:rPr lang="en-US" sz="1600" i="1" dirty="0" err="1"/>
              <a:t>ներառված</a:t>
            </a:r>
            <a:r>
              <a:rPr lang="en-US" sz="1600" i="1" dirty="0"/>
              <a:t> </a:t>
            </a:r>
            <a:r>
              <a:rPr lang="en-US" sz="1600" i="1" dirty="0" err="1"/>
              <a:t>չեն</a:t>
            </a:r>
            <a:r>
              <a:rPr lang="en-US" sz="1600" i="1" dirty="0"/>
              <a:t> </a:t>
            </a:r>
            <a:r>
              <a:rPr lang="en-US" sz="1600" i="1" dirty="0" err="1" smtClean="0"/>
              <a:t>հանգստյան</a:t>
            </a:r>
            <a:r>
              <a:rPr lang="en-US" sz="1600" i="1" dirty="0" smtClean="0"/>
              <a:t>, </a:t>
            </a:r>
            <a:r>
              <a:rPr lang="en-US" sz="1600" i="1" dirty="0" err="1"/>
              <a:t>շաբաթ</a:t>
            </a:r>
            <a:r>
              <a:rPr lang="en-US" sz="1600" i="1" dirty="0"/>
              <a:t> և </a:t>
            </a:r>
            <a:r>
              <a:rPr lang="en-US" sz="1600" i="1" dirty="0" err="1"/>
              <a:t>կիրակի</a:t>
            </a:r>
            <a:r>
              <a:rPr lang="en-US" sz="1600" i="1" dirty="0"/>
              <a:t> </a:t>
            </a:r>
            <a:r>
              <a:rPr lang="en-US" sz="1600" i="1" dirty="0" err="1"/>
              <a:t>օրերը</a:t>
            </a:r>
            <a:r>
              <a:rPr lang="en-US" sz="1600" i="1" dirty="0"/>
              <a:t>, </a:t>
            </a:r>
            <a:r>
              <a:rPr lang="en-US" sz="1600" i="1" dirty="0" err="1" smtClean="0"/>
              <a:t>չնայած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որորոշ</a:t>
            </a:r>
            <a:r>
              <a:rPr lang="en-US" sz="1600" i="1" dirty="0" smtClean="0"/>
              <a:t> </a:t>
            </a:r>
            <a:r>
              <a:rPr lang="en-US" sz="1600" i="1" dirty="0" err="1"/>
              <a:t>դեպքերում</a:t>
            </a:r>
            <a:r>
              <a:rPr lang="en-US" sz="1600" i="1" dirty="0"/>
              <a:t> </a:t>
            </a:r>
            <a:r>
              <a:rPr lang="en-US" sz="1600" i="1" dirty="0" err="1"/>
              <a:t>դասապատրաստումն</a:t>
            </a:r>
            <a:r>
              <a:rPr lang="en-US" sz="1600" i="1" dirty="0"/>
              <a:t> </a:t>
            </a:r>
            <a:r>
              <a:rPr lang="en-US" sz="1600" i="1" dirty="0" err="1"/>
              <a:t>իրականացվում</a:t>
            </a:r>
            <a:r>
              <a:rPr lang="en-US" sz="1600" i="1" dirty="0"/>
              <a:t> է </a:t>
            </a:r>
            <a:r>
              <a:rPr lang="en-US" sz="1600" i="1" dirty="0" err="1"/>
              <a:t>նաև</a:t>
            </a:r>
            <a:r>
              <a:rPr lang="en-US" sz="1600" i="1" dirty="0"/>
              <a:t> </a:t>
            </a:r>
            <a:r>
              <a:rPr lang="en-US" sz="1600" i="1" dirty="0" err="1"/>
              <a:t>հանգստյան</a:t>
            </a:r>
            <a:r>
              <a:rPr lang="en-US" sz="1600" i="1" dirty="0"/>
              <a:t> </a:t>
            </a:r>
            <a:r>
              <a:rPr lang="en-US" sz="1600" i="1" dirty="0" err="1" smtClean="0"/>
              <a:t>օրերին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3995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460170"/>
            <a:ext cx="10297886" cy="3701143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Հարցված</a:t>
            </a:r>
            <a:r>
              <a:rPr lang="en-US" sz="2200" dirty="0" smtClean="0"/>
              <a:t> </a:t>
            </a:r>
            <a:r>
              <a:rPr lang="en-US" sz="2200" dirty="0" err="1" smtClean="0"/>
              <a:t>ծնողների</a:t>
            </a:r>
            <a:r>
              <a:rPr lang="en-US" sz="2200" dirty="0" smtClean="0"/>
              <a:t> </a:t>
            </a:r>
            <a:r>
              <a:rPr lang="en-US" sz="2200" dirty="0" err="1" smtClean="0"/>
              <a:t>միայն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1.1</a:t>
            </a:r>
            <a:r>
              <a:rPr lang="en-US" sz="2200" b="1" dirty="0">
                <a:solidFill>
                  <a:srgbClr val="FF0000"/>
                </a:solidFill>
              </a:rPr>
              <a:t>% </a:t>
            </a:r>
            <a:r>
              <a:rPr lang="en-US" sz="2200" dirty="0" err="1"/>
              <a:t>են</a:t>
            </a:r>
            <a:r>
              <a:rPr lang="en-US" sz="2200" dirty="0"/>
              <a:t> </a:t>
            </a:r>
            <a:r>
              <a:rPr lang="en-US" sz="2200" dirty="0" err="1"/>
              <a:t>նշել</a:t>
            </a:r>
            <a:r>
              <a:rPr lang="en-US" sz="2200" dirty="0"/>
              <a:t>, </a:t>
            </a:r>
            <a:r>
              <a:rPr lang="en-US" sz="2200" dirty="0" err="1"/>
              <a:t>որ</a:t>
            </a:r>
            <a:r>
              <a:rPr lang="en-US" sz="2200" dirty="0"/>
              <a:t> </a:t>
            </a:r>
            <a:r>
              <a:rPr lang="en-US" sz="2200" dirty="0" err="1"/>
              <a:t>նրանց</a:t>
            </a:r>
            <a:r>
              <a:rPr lang="en-US" sz="2200" dirty="0"/>
              <a:t> </a:t>
            </a:r>
            <a:r>
              <a:rPr lang="en-US" sz="2200" dirty="0" err="1"/>
              <a:t>երեխաները</a:t>
            </a:r>
            <a:r>
              <a:rPr lang="en-US" sz="2200" dirty="0"/>
              <a:t> </a:t>
            </a:r>
            <a:r>
              <a:rPr lang="en-US" sz="2200" dirty="0" err="1"/>
              <a:t>դասերին</a:t>
            </a:r>
            <a:r>
              <a:rPr lang="en-US" sz="2200" dirty="0"/>
              <a:t> </a:t>
            </a:r>
            <a:r>
              <a:rPr lang="en-US" sz="2200" dirty="0" err="1"/>
              <a:t>ընդհանրապես</a:t>
            </a:r>
            <a:r>
              <a:rPr lang="en-US" sz="2200" dirty="0"/>
              <a:t> </a:t>
            </a:r>
            <a:r>
              <a:rPr lang="en-US" sz="2200" dirty="0" err="1"/>
              <a:t>չեն</a:t>
            </a:r>
            <a:r>
              <a:rPr lang="en-US" sz="2200" dirty="0"/>
              <a:t> </a:t>
            </a:r>
            <a:r>
              <a:rPr lang="en-US" sz="2200" dirty="0" err="1" smtClean="0"/>
              <a:t>պատրաստվում</a:t>
            </a:r>
            <a:endParaRPr lang="en-US" sz="2200" dirty="0" smtClean="0"/>
          </a:p>
          <a:p>
            <a:endParaRPr lang="en-US" sz="2200" dirty="0" smtClean="0"/>
          </a:p>
          <a:p>
            <a:pPr lvl="1">
              <a:buClr>
                <a:srgbClr val="C00000"/>
              </a:buClr>
              <a:buFont typeface="Calibri" panose="020F0502020204030204" pitchFamily="34" charset="0"/>
              <a:buChar char="↓"/>
            </a:pPr>
            <a:r>
              <a:rPr lang="en-US" sz="2200" b="1" dirty="0" smtClean="0">
                <a:solidFill>
                  <a:srgbClr val="FF0000"/>
                </a:solidFill>
              </a:rPr>
              <a:t>0%</a:t>
            </a:r>
            <a:r>
              <a:rPr lang="en-US" sz="2200" dirty="0" smtClean="0"/>
              <a:t>՝ </a:t>
            </a:r>
            <a:r>
              <a:rPr lang="en-US" sz="2200" dirty="0" err="1" smtClean="0"/>
              <a:t>գյուղերում</a:t>
            </a:r>
            <a:endParaRPr lang="en-US" sz="2200" dirty="0"/>
          </a:p>
          <a:p>
            <a:pPr lvl="1">
              <a:buClr>
                <a:schemeClr val="accent5">
                  <a:lumMod val="50000"/>
                </a:schemeClr>
              </a:buClr>
              <a:buFont typeface="Calibri" panose="020F0502020204030204" pitchFamily="34" charset="0"/>
              <a:buChar char="↑"/>
            </a:pPr>
            <a:r>
              <a:rPr lang="en-US" sz="2200" b="1" dirty="0" smtClean="0">
                <a:solidFill>
                  <a:srgbClr val="FF0000"/>
                </a:solidFill>
              </a:rPr>
              <a:t>2.7%՝</a:t>
            </a:r>
            <a:r>
              <a:rPr lang="en-US" sz="2200" dirty="0" smtClean="0"/>
              <a:t> </a:t>
            </a:r>
            <a:r>
              <a:rPr lang="en-US" sz="2200" dirty="0" err="1"/>
              <a:t>Երևանում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err="1" smtClean="0"/>
              <a:t>Սոցիալապես</a:t>
            </a:r>
            <a:r>
              <a:rPr lang="en-US" sz="2200" dirty="0" smtClean="0"/>
              <a:t> </a:t>
            </a:r>
            <a:r>
              <a:rPr lang="en-US" sz="2200" dirty="0" err="1" smtClean="0"/>
              <a:t>անապահով</a:t>
            </a:r>
            <a:r>
              <a:rPr lang="en-US" sz="2200" dirty="0" smtClean="0"/>
              <a:t> </a:t>
            </a:r>
            <a:r>
              <a:rPr lang="en-US" sz="2200" dirty="0" err="1" smtClean="0"/>
              <a:t>ընտանիքներ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«</a:t>
            </a:r>
            <a:r>
              <a:rPr lang="en-US" sz="1800" dirty="0" err="1"/>
              <a:t>Դասերը</a:t>
            </a:r>
            <a:r>
              <a:rPr lang="en-US" sz="1800" dirty="0"/>
              <a:t> </a:t>
            </a:r>
            <a:r>
              <a:rPr lang="en-US" sz="1800" dirty="0" err="1"/>
              <a:t>ընդհանրապես</a:t>
            </a:r>
            <a:r>
              <a:rPr lang="en-US" sz="1800" dirty="0"/>
              <a:t> </a:t>
            </a:r>
            <a:r>
              <a:rPr lang="en-US" sz="1800" dirty="0" err="1"/>
              <a:t>չեն</a:t>
            </a:r>
            <a:r>
              <a:rPr lang="en-US" sz="1800" dirty="0"/>
              <a:t> </a:t>
            </a:r>
            <a:r>
              <a:rPr lang="en-US" sz="1800" dirty="0" err="1"/>
              <a:t>պատրաստում</a:t>
            </a:r>
            <a:r>
              <a:rPr lang="en-US" sz="1800" dirty="0" smtClean="0"/>
              <a:t>» ՝ </a:t>
            </a:r>
            <a:r>
              <a:rPr lang="en-US" sz="1800" b="1" dirty="0" smtClean="0">
                <a:solidFill>
                  <a:srgbClr val="FF0000"/>
                </a:solidFill>
              </a:rPr>
              <a:t>3.8%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err="1" smtClean="0"/>
              <a:t>Օրական</a:t>
            </a:r>
            <a:r>
              <a:rPr lang="en-US" sz="1800" dirty="0" smtClean="0"/>
              <a:t> </a:t>
            </a:r>
            <a:r>
              <a:rPr lang="en-US" sz="1800" dirty="0" err="1"/>
              <a:t>կտրվածքով</a:t>
            </a:r>
            <a:r>
              <a:rPr lang="en-US" sz="1800" dirty="0"/>
              <a:t> </a:t>
            </a:r>
            <a:r>
              <a:rPr lang="en-US" sz="1800" dirty="0" err="1"/>
              <a:t>դասապատրաստման</a:t>
            </a:r>
            <a:r>
              <a:rPr lang="en-US" sz="1800" dirty="0"/>
              <a:t> </a:t>
            </a:r>
            <a:r>
              <a:rPr lang="en-US" sz="1800" dirty="0" err="1"/>
              <a:t>վրա</a:t>
            </a:r>
            <a:r>
              <a:rPr lang="en-US" sz="1800" dirty="0"/>
              <a:t> </a:t>
            </a:r>
            <a:r>
              <a:rPr lang="en-US" sz="1800" dirty="0" err="1" smtClean="0"/>
              <a:t>ծախսվում</a:t>
            </a:r>
            <a:r>
              <a:rPr lang="en-US" sz="1800" dirty="0" smtClean="0"/>
              <a:t> է՝ </a:t>
            </a:r>
            <a:r>
              <a:rPr lang="en-US" sz="1800" b="1" dirty="0" smtClean="0">
                <a:solidFill>
                  <a:srgbClr val="FF0000"/>
                </a:solidFill>
              </a:rPr>
              <a:t>2.7 </a:t>
            </a:r>
            <a:r>
              <a:rPr lang="en-US" sz="1800" b="1" dirty="0" err="1" smtClean="0">
                <a:solidFill>
                  <a:srgbClr val="FF0000"/>
                </a:solidFill>
              </a:rPr>
              <a:t>ժամ</a:t>
            </a:r>
            <a:r>
              <a:rPr lang="en-US" sz="1800" dirty="0" smtClean="0"/>
              <a:t>: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i="1" dirty="0" err="1" smtClean="0"/>
              <a:t>Դասապատրաստում</a:t>
            </a:r>
            <a:r>
              <a:rPr lang="en-US" sz="3000" b="1" i="1" dirty="0"/>
              <a:t/>
            </a:r>
            <a:br>
              <a:rPr lang="en-US" sz="3000" b="1" i="1" dirty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Ծնողների</a:t>
            </a:r>
            <a:r>
              <a:rPr lang="en-US" sz="2000" dirty="0" smtClean="0"/>
              <a:t> </a:t>
            </a:r>
            <a:r>
              <a:rPr lang="en-US" sz="2000" dirty="0" err="1" smtClean="0"/>
              <a:t>հարցում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Եզրակացություններ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err="1"/>
              <a:t>Աղքատության</a:t>
            </a:r>
            <a:r>
              <a:rPr lang="en-US" dirty="0"/>
              <a:t> </a:t>
            </a:r>
            <a:r>
              <a:rPr lang="en-US" dirty="0" err="1"/>
              <a:t>մեջ</a:t>
            </a:r>
            <a:r>
              <a:rPr lang="en-US" dirty="0"/>
              <a:t> </a:t>
            </a:r>
            <a:r>
              <a:rPr lang="en-US" dirty="0" err="1"/>
              <a:t>ապրող</a:t>
            </a:r>
            <a:r>
              <a:rPr lang="en-US" dirty="0"/>
              <a:t> </a:t>
            </a:r>
            <a:r>
              <a:rPr lang="en-US" dirty="0" err="1"/>
              <a:t>երեխաների</a:t>
            </a:r>
            <a:r>
              <a:rPr lang="en-US" dirty="0"/>
              <a:t> </a:t>
            </a:r>
            <a:r>
              <a:rPr lang="en-US" dirty="0" err="1"/>
              <a:t>դեպքում</a:t>
            </a:r>
            <a:r>
              <a:rPr lang="en-US" dirty="0"/>
              <a:t>՝ </a:t>
            </a:r>
            <a:r>
              <a:rPr lang="en-US" dirty="0" err="1"/>
              <a:t>այդ</a:t>
            </a:r>
            <a:r>
              <a:rPr lang="en-US" dirty="0"/>
              <a:t> </a:t>
            </a:r>
            <a:r>
              <a:rPr lang="en-US" dirty="0" err="1"/>
              <a:t>հանգամանքով</a:t>
            </a:r>
            <a:r>
              <a:rPr lang="en-US" dirty="0"/>
              <a:t> </a:t>
            </a:r>
            <a:r>
              <a:rPr lang="en-US" dirty="0" err="1"/>
              <a:t>պայմանավորված</a:t>
            </a:r>
            <a:r>
              <a:rPr lang="en-US" dirty="0"/>
              <a:t> </a:t>
            </a:r>
            <a:r>
              <a:rPr lang="en-US" dirty="0" err="1"/>
              <a:t>սահմանափակումների</a:t>
            </a:r>
            <a:r>
              <a:rPr lang="en-US" dirty="0"/>
              <a:t> </a:t>
            </a:r>
            <a:r>
              <a:rPr lang="en-US" dirty="0" err="1" smtClean="0"/>
              <a:t>վերացում</a:t>
            </a:r>
            <a:r>
              <a:rPr lang="en-US" dirty="0" smtClean="0"/>
              <a:t>,</a:t>
            </a:r>
            <a:endParaRPr lang="en-US" dirty="0"/>
          </a:p>
          <a:p>
            <a:pPr lvl="0"/>
            <a:r>
              <a:rPr lang="en-US" dirty="0" err="1"/>
              <a:t>Հաշմանդամության</a:t>
            </a:r>
            <a:r>
              <a:rPr lang="en-US" dirty="0"/>
              <a:t> </a:t>
            </a:r>
            <a:r>
              <a:rPr lang="en-US" dirty="0" err="1"/>
              <a:t>կամ</a:t>
            </a:r>
            <a:r>
              <a:rPr lang="en-US" dirty="0"/>
              <a:t> </a:t>
            </a:r>
            <a:r>
              <a:rPr lang="en-US" dirty="0" err="1" smtClean="0"/>
              <a:t>առողջական</a:t>
            </a:r>
            <a:r>
              <a:rPr lang="en-US" dirty="0" smtClean="0"/>
              <a:t> </a:t>
            </a:r>
            <a:r>
              <a:rPr lang="en-US" dirty="0" err="1"/>
              <a:t>որևէ</a:t>
            </a:r>
            <a:r>
              <a:rPr lang="en-US" dirty="0"/>
              <a:t> </a:t>
            </a:r>
            <a:r>
              <a:rPr lang="en-US" dirty="0" err="1"/>
              <a:t>խնդիր</a:t>
            </a:r>
            <a:r>
              <a:rPr lang="en-US" dirty="0"/>
              <a:t> </a:t>
            </a:r>
            <a:r>
              <a:rPr lang="en-US" dirty="0" err="1"/>
              <a:t>ունեցող</a:t>
            </a:r>
            <a:r>
              <a:rPr lang="en-US" dirty="0"/>
              <a:t> </a:t>
            </a:r>
            <a:r>
              <a:rPr lang="en-US" dirty="0" err="1"/>
              <a:t>երեխաներին</a:t>
            </a:r>
            <a:r>
              <a:rPr lang="en-US" dirty="0"/>
              <a:t>՝ </a:t>
            </a:r>
            <a:r>
              <a:rPr lang="en-US" dirty="0" err="1"/>
              <a:t>զարգացման</a:t>
            </a:r>
            <a:r>
              <a:rPr lang="en-US" dirty="0"/>
              <a:t> և </a:t>
            </a:r>
            <a:r>
              <a:rPr lang="en-US" dirty="0" err="1"/>
              <a:t>առողջապահական</a:t>
            </a:r>
            <a:r>
              <a:rPr lang="en-US" dirty="0"/>
              <a:t> </a:t>
            </a:r>
            <a:r>
              <a:rPr lang="en-US" dirty="0" err="1"/>
              <a:t>ծառայությունների</a:t>
            </a:r>
            <a:r>
              <a:rPr lang="en-US" dirty="0"/>
              <a:t> </a:t>
            </a:r>
            <a:r>
              <a:rPr lang="en-US" dirty="0" err="1"/>
              <a:t>հասանելիության</a:t>
            </a:r>
            <a:r>
              <a:rPr lang="en-US" dirty="0"/>
              <a:t> </a:t>
            </a:r>
            <a:r>
              <a:rPr lang="en-US" dirty="0" err="1"/>
              <a:t>ապահովման</a:t>
            </a:r>
            <a:r>
              <a:rPr lang="en-US" dirty="0"/>
              <a:t> </a:t>
            </a:r>
            <a:r>
              <a:rPr lang="en-US" dirty="0" err="1"/>
              <a:t>միջոցով</a:t>
            </a:r>
            <a:r>
              <a:rPr lang="en-US" dirty="0"/>
              <a:t> </a:t>
            </a:r>
            <a:r>
              <a:rPr lang="en-US" dirty="0" err="1"/>
              <a:t>երեխաների</a:t>
            </a:r>
            <a:r>
              <a:rPr lang="en-US" dirty="0"/>
              <a:t> </a:t>
            </a:r>
            <a:r>
              <a:rPr lang="en-US" dirty="0" err="1"/>
              <a:t>լիարժեք</a:t>
            </a:r>
            <a:r>
              <a:rPr lang="en-US" dirty="0"/>
              <a:t> </a:t>
            </a:r>
            <a:r>
              <a:rPr lang="en-US" dirty="0" err="1"/>
              <a:t>ներառման</a:t>
            </a:r>
            <a:r>
              <a:rPr lang="en-US" dirty="0"/>
              <a:t> </a:t>
            </a:r>
            <a:r>
              <a:rPr lang="en-US" dirty="0" err="1" smtClean="0"/>
              <a:t>ապահովում</a:t>
            </a:r>
            <a:r>
              <a:rPr lang="en-US" dirty="0" smtClean="0"/>
              <a:t>,</a:t>
            </a:r>
            <a:endParaRPr lang="en-US" dirty="0"/>
          </a:p>
          <a:p>
            <a:pPr lvl="0"/>
            <a:r>
              <a:rPr lang="en-US" dirty="0" err="1"/>
              <a:t>Բնակավայրի</a:t>
            </a:r>
            <a:r>
              <a:rPr lang="en-US" dirty="0"/>
              <a:t> </a:t>
            </a:r>
            <a:r>
              <a:rPr lang="en-US" dirty="0" err="1"/>
              <a:t>գտնվելու</a:t>
            </a:r>
            <a:r>
              <a:rPr lang="en-US" dirty="0"/>
              <a:t> </a:t>
            </a:r>
            <a:r>
              <a:rPr lang="en-US" dirty="0" err="1"/>
              <a:t>հանգամանքով</a:t>
            </a:r>
            <a:r>
              <a:rPr lang="en-US" dirty="0"/>
              <a:t> </a:t>
            </a:r>
            <a:r>
              <a:rPr lang="en-US" dirty="0" err="1"/>
              <a:t>պայմանավորված</a:t>
            </a:r>
            <a:r>
              <a:rPr lang="en-US" dirty="0"/>
              <a:t> </a:t>
            </a:r>
            <a:r>
              <a:rPr lang="en-US" dirty="0" err="1"/>
              <a:t>որակյալ</a:t>
            </a:r>
            <a:r>
              <a:rPr lang="en-US" dirty="0"/>
              <a:t> </a:t>
            </a:r>
            <a:r>
              <a:rPr lang="en-US" dirty="0" err="1"/>
              <a:t>կրթության</a:t>
            </a:r>
            <a:r>
              <a:rPr lang="en-US" dirty="0"/>
              <a:t> </a:t>
            </a:r>
            <a:r>
              <a:rPr lang="en-US" dirty="0" err="1"/>
              <a:t>հասանելիության</a:t>
            </a:r>
            <a:r>
              <a:rPr lang="en-US" dirty="0"/>
              <a:t> </a:t>
            </a:r>
            <a:r>
              <a:rPr lang="en-US" dirty="0" err="1"/>
              <a:t>սահմանափակումների</a:t>
            </a:r>
            <a:r>
              <a:rPr lang="en-US" dirty="0"/>
              <a:t> </a:t>
            </a:r>
            <a:r>
              <a:rPr lang="en-US" dirty="0" err="1" smtClean="0"/>
              <a:t>վերացում</a:t>
            </a:r>
            <a:r>
              <a:rPr lang="en-US" dirty="0" smtClean="0"/>
              <a:t>,</a:t>
            </a:r>
            <a:endParaRPr lang="en-US" dirty="0"/>
          </a:p>
          <a:p>
            <a:pPr lvl="0"/>
            <a:r>
              <a:rPr lang="en-US" dirty="0" err="1"/>
              <a:t>Այլ</a:t>
            </a:r>
            <a:r>
              <a:rPr lang="en-US" dirty="0"/>
              <a:t> </a:t>
            </a:r>
            <a:r>
              <a:rPr lang="en-US" dirty="0" err="1"/>
              <a:t>հանգամանքներով</a:t>
            </a:r>
            <a:r>
              <a:rPr lang="en-US" dirty="0"/>
              <a:t> </a:t>
            </a:r>
            <a:r>
              <a:rPr lang="en-US" dirty="0" err="1"/>
              <a:t>պայմանավորված</a:t>
            </a:r>
            <a:r>
              <a:rPr lang="en-US" dirty="0"/>
              <a:t> </a:t>
            </a:r>
            <a:r>
              <a:rPr lang="en-US" dirty="0" err="1"/>
              <a:t>սահմանափակումների</a:t>
            </a:r>
            <a:r>
              <a:rPr lang="en-US" dirty="0"/>
              <a:t> </a:t>
            </a:r>
            <a:r>
              <a:rPr lang="en-US" dirty="0" err="1" smtClean="0"/>
              <a:t>վերացում</a:t>
            </a:r>
            <a:r>
              <a:rPr lang="en-US" dirty="0" smtClean="0"/>
              <a:t>, </a:t>
            </a:r>
            <a:r>
              <a:rPr lang="en-US" dirty="0" err="1"/>
              <a:t>ինչպես</a:t>
            </a:r>
            <a:r>
              <a:rPr lang="en-US" dirty="0"/>
              <a:t> </a:t>
            </a:r>
            <a:r>
              <a:rPr lang="en-US" dirty="0" err="1"/>
              <a:t>օրինակ</a:t>
            </a:r>
            <a:r>
              <a:rPr lang="en-US" dirty="0"/>
              <a:t> </a:t>
            </a:r>
            <a:r>
              <a:rPr lang="en-US" dirty="0" err="1"/>
              <a:t>գենդերը</a:t>
            </a:r>
            <a:r>
              <a:rPr lang="en-US" dirty="0"/>
              <a:t>, </a:t>
            </a:r>
            <a:r>
              <a:rPr lang="en-US" dirty="0" err="1"/>
              <a:t>էթնիկ</a:t>
            </a:r>
            <a:r>
              <a:rPr lang="en-US" dirty="0"/>
              <a:t> </a:t>
            </a:r>
            <a:r>
              <a:rPr lang="en-US" dirty="0" err="1"/>
              <a:t>կամ</a:t>
            </a:r>
            <a:r>
              <a:rPr lang="en-US" dirty="0"/>
              <a:t> </a:t>
            </a:r>
            <a:r>
              <a:rPr lang="en-US" dirty="0" err="1"/>
              <a:t>ազգային</a:t>
            </a:r>
            <a:r>
              <a:rPr lang="en-US" dirty="0"/>
              <a:t> </a:t>
            </a:r>
            <a:r>
              <a:rPr lang="en-US" dirty="0" err="1"/>
              <a:t>պատկանելությունը</a:t>
            </a:r>
            <a:r>
              <a:rPr lang="en-US" dirty="0"/>
              <a:t>, </a:t>
            </a:r>
            <a:r>
              <a:rPr lang="en-US" dirty="0" err="1"/>
              <a:t>կրոնը</a:t>
            </a:r>
            <a:r>
              <a:rPr lang="en-US" dirty="0"/>
              <a:t> և </a:t>
            </a:r>
            <a:r>
              <a:rPr lang="en-US" dirty="0" err="1"/>
              <a:t>այլն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14" y="621604"/>
            <a:ext cx="10515600" cy="88381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Ինչու</a:t>
            </a:r>
            <a:r>
              <a:rPr lang="en-US" sz="3200" b="1" dirty="0" smtClean="0"/>
              <a:t>՞ է </a:t>
            </a:r>
            <a:r>
              <a:rPr lang="en-US" sz="3200" b="1" dirty="0" err="1" smtClean="0"/>
              <a:t>կրթության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իրավունքը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ֆունդամենտալ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05" y="2107580"/>
            <a:ext cx="10515600" cy="2798956"/>
          </a:xfrm>
        </p:spPr>
        <p:txBody>
          <a:bodyPr>
            <a:normAutofit/>
          </a:bodyPr>
          <a:lstStyle/>
          <a:p>
            <a:r>
              <a:rPr lang="hy-AM" sz="2400" dirty="0" smtClean="0"/>
              <a:t>Ա</a:t>
            </a:r>
            <a:r>
              <a:rPr lang="en-US" sz="2400" dirty="0" err="1" smtClean="0"/>
              <a:t>յն</a:t>
            </a:r>
            <a:r>
              <a:rPr lang="en-US" sz="2400" dirty="0" smtClean="0"/>
              <a:t> </a:t>
            </a:r>
            <a:r>
              <a:rPr lang="hy-AM" sz="2400" dirty="0" smtClean="0"/>
              <a:t>իրավունք է</a:t>
            </a:r>
            <a:r>
              <a:rPr lang="en-US" sz="2400" dirty="0" smtClean="0"/>
              <a:t>, </a:t>
            </a:r>
            <a:r>
              <a:rPr lang="en-US" sz="2400" dirty="0" err="1" smtClean="0"/>
              <a:t>որը</a:t>
            </a:r>
            <a:r>
              <a:rPr lang="en-US" sz="2400" dirty="0" smtClean="0"/>
              <a:t> </a:t>
            </a:r>
            <a:r>
              <a:rPr lang="hy-AM" sz="2400" dirty="0" smtClean="0"/>
              <a:t>հզորաց</a:t>
            </a:r>
            <a:r>
              <a:rPr lang="en-US" sz="2400" dirty="0" err="1" smtClean="0"/>
              <a:t>նում</a:t>
            </a:r>
            <a:r>
              <a:rPr lang="en-US" sz="2400" dirty="0" smtClean="0"/>
              <a:t> է </a:t>
            </a:r>
            <a:r>
              <a:rPr lang="en-US" sz="2400" dirty="0" err="1" smtClean="0"/>
              <a:t>մարդուն</a:t>
            </a:r>
            <a:endParaRPr lang="hy-AM" sz="2400" dirty="0"/>
          </a:p>
          <a:p>
            <a:r>
              <a:rPr lang="en-US" sz="2400" dirty="0" smtClean="0"/>
              <a:t>Ա</a:t>
            </a:r>
            <a:r>
              <a:rPr lang="hy-AM" sz="2400" dirty="0" smtClean="0"/>
              <a:t>յն </a:t>
            </a:r>
            <a:r>
              <a:rPr lang="en-US" sz="2400" dirty="0" err="1" smtClean="0"/>
              <a:t>հնարավորություն</a:t>
            </a:r>
            <a:r>
              <a:rPr lang="en-US" sz="2400" dirty="0" smtClean="0"/>
              <a:t> է </a:t>
            </a:r>
            <a:r>
              <a:rPr lang="en-US" sz="2400" dirty="0" err="1" smtClean="0"/>
              <a:t>տալիս</a:t>
            </a:r>
            <a:r>
              <a:rPr lang="en-US" sz="2400" dirty="0" smtClean="0"/>
              <a:t> </a:t>
            </a:r>
            <a:r>
              <a:rPr lang="en-US" sz="2400" dirty="0" err="1"/>
              <a:t>սոցիալապես</a:t>
            </a:r>
            <a:r>
              <a:rPr lang="en-US" sz="2400" dirty="0"/>
              <a:t> </a:t>
            </a:r>
            <a:r>
              <a:rPr lang="en-US" sz="2400" dirty="0" err="1" smtClean="0"/>
              <a:t>խոցելի</a:t>
            </a:r>
            <a:r>
              <a:rPr lang="en-US" sz="2400" dirty="0" smtClean="0"/>
              <a:t> </a:t>
            </a:r>
            <a:r>
              <a:rPr lang="en-US" sz="2400" dirty="0" err="1" smtClean="0"/>
              <a:t>կամ</a:t>
            </a:r>
            <a:r>
              <a:rPr lang="en-US" sz="2400" dirty="0" smtClean="0"/>
              <a:t> </a:t>
            </a:r>
            <a:r>
              <a:rPr lang="en-US" sz="2400" dirty="0" err="1" smtClean="0"/>
              <a:t>աղքատ</a:t>
            </a:r>
            <a:r>
              <a:rPr lang="en-US" sz="2400" dirty="0" smtClean="0"/>
              <a:t> </a:t>
            </a:r>
            <a:r>
              <a:rPr lang="en-US" sz="2400" dirty="0" err="1" smtClean="0"/>
              <a:t>մարդկանց</a:t>
            </a:r>
            <a:r>
              <a:rPr lang="en-US" sz="2400" dirty="0" smtClean="0"/>
              <a:t> </a:t>
            </a:r>
            <a:r>
              <a:rPr lang="en-US" sz="2400" dirty="0" err="1" smtClean="0"/>
              <a:t>հաղթահարել</a:t>
            </a:r>
            <a:r>
              <a:rPr lang="en-US" sz="2400" dirty="0" smtClean="0"/>
              <a:t> </a:t>
            </a:r>
            <a:r>
              <a:rPr lang="en-US" sz="2400" dirty="0" err="1" smtClean="0"/>
              <a:t>աղքատությունը</a:t>
            </a:r>
            <a:endParaRPr lang="hy-AM" sz="2400" dirty="0"/>
          </a:p>
          <a:p>
            <a:r>
              <a:rPr lang="en-US" sz="2400" dirty="0" err="1" smtClean="0"/>
              <a:t>Այն</a:t>
            </a:r>
            <a:r>
              <a:rPr lang="en-US" sz="2400" dirty="0" smtClean="0"/>
              <a:t> </a:t>
            </a:r>
            <a:r>
              <a:rPr lang="en-US" sz="2400" dirty="0" err="1" smtClean="0"/>
              <a:t>բացառիկ</a:t>
            </a:r>
            <a:r>
              <a:rPr lang="en-US" sz="2400" dirty="0" smtClean="0"/>
              <a:t> </a:t>
            </a:r>
            <a:r>
              <a:rPr lang="en-US" sz="2400" dirty="0" err="1" smtClean="0"/>
              <a:t>գործիք</a:t>
            </a:r>
            <a:r>
              <a:rPr lang="en-US" sz="2400" dirty="0" smtClean="0"/>
              <a:t> է </a:t>
            </a:r>
            <a:r>
              <a:rPr lang="en-US" sz="2400" dirty="0" err="1" smtClean="0"/>
              <a:t>մարդու</a:t>
            </a:r>
            <a:r>
              <a:rPr lang="en-US" sz="2400" dirty="0" smtClean="0"/>
              <a:t> </a:t>
            </a:r>
            <a:r>
              <a:rPr lang="hy-AM" sz="2400" dirty="0" smtClean="0"/>
              <a:t>այլ </a:t>
            </a:r>
            <a:r>
              <a:rPr lang="hy-AM" sz="2400" dirty="0"/>
              <a:t>իրավունքների իրացման </a:t>
            </a:r>
            <a:r>
              <a:rPr lang="en-US" sz="2400" dirty="0" err="1" smtClean="0"/>
              <a:t>համար</a:t>
            </a:r>
            <a:endParaRPr lang="hy-AM" sz="2400" dirty="0"/>
          </a:p>
          <a:p>
            <a:r>
              <a:rPr lang="en-US" sz="2400" dirty="0" smtClean="0"/>
              <a:t>Ա</a:t>
            </a:r>
            <a:r>
              <a:rPr lang="hy-AM" sz="2400" dirty="0" smtClean="0"/>
              <a:t>յն </a:t>
            </a:r>
            <a:r>
              <a:rPr lang="hy-AM" sz="2400" dirty="0"/>
              <a:t>նպաստում է </a:t>
            </a:r>
            <a:r>
              <a:rPr lang="hy-AM" sz="2400" dirty="0" smtClean="0"/>
              <a:t>մարդ</a:t>
            </a:r>
            <a:r>
              <a:rPr lang="en-US" sz="2400" dirty="0" err="1" smtClean="0"/>
              <a:t>ու</a:t>
            </a:r>
            <a:r>
              <a:rPr lang="en-US" sz="2400" dirty="0" smtClean="0"/>
              <a:t> </a:t>
            </a:r>
            <a:r>
              <a:rPr lang="en-US" sz="2400" dirty="0" err="1" smtClean="0"/>
              <a:t>անհատականության</a:t>
            </a:r>
            <a:r>
              <a:rPr lang="en-US" sz="2400" dirty="0" smtClean="0"/>
              <a:t> </a:t>
            </a:r>
            <a:r>
              <a:rPr lang="en-US" sz="2400" dirty="0" err="1" smtClean="0"/>
              <a:t>լիարժեք</a:t>
            </a:r>
            <a:r>
              <a:rPr lang="en-US" sz="2400" dirty="0" smtClean="0"/>
              <a:t> </a:t>
            </a:r>
            <a:r>
              <a:rPr lang="hy-AM" sz="2400" dirty="0" smtClean="0"/>
              <a:t>զարգացմանը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852469" y="4963627"/>
            <a:ext cx="10121855" cy="1200329"/>
            <a:chOff x="1554996" y="5019383"/>
            <a:chExt cx="10121855" cy="1200329"/>
          </a:xfrm>
        </p:grpSpPr>
        <p:sp>
          <p:nvSpPr>
            <p:cNvPr id="8" name="TextBox 7"/>
            <p:cNvSpPr txBox="1"/>
            <p:nvPr/>
          </p:nvSpPr>
          <p:spPr>
            <a:xfrm>
              <a:off x="1554996" y="5019383"/>
              <a:ext cx="33974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Անհատի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ողջ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պոտենցիալի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իրացման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գործիք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3688" y="5019383"/>
              <a:ext cx="44731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Հասարակության</a:t>
              </a:r>
              <a:r>
                <a:rPr lang="en-US" sz="2400" b="1" dirty="0" smtClean="0"/>
                <a:t> (</a:t>
              </a:r>
              <a:r>
                <a:rPr lang="en-US" sz="2400" b="1" dirty="0" err="1" smtClean="0"/>
                <a:t>կոլեկտիվ</a:t>
              </a:r>
              <a:r>
                <a:rPr lang="en-US" sz="2400" b="1" dirty="0" smtClean="0"/>
                <a:t>) </a:t>
              </a:r>
              <a:r>
                <a:rPr lang="en-US" sz="2400" b="1" dirty="0" err="1" smtClean="0"/>
                <a:t>բարեկեցության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գործիք</a:t>
              </a:r>
              <a:endParaRPr lang="en-US" sz="2400" b="1" dirty="0"/>
            </a:p>
          </p:txBody>
        </p:sp>
        <p:sp>
          <p:nvSpPr>
            <p:cNvPr id="11" name="Equal 10"/>
            <p:cNvSpPr/>
            <p:nvPr/>
          </p:nvSpPr>
          <p:spPr>
            <a:xfrm>
              <a:off x="5073805" y="5419493"/>
              <a:ext cx="1360449" cy="492443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56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28862"/>
          </a:xfrm>
        </p:spPr>
        <p:txBody>
          <a:bodyPr/>
          <a:lstStyle/>
          <a:p>
            <a:pPr algn="ctr"/>
            <a:r>
              <a:rPr lang="hy-AM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Որակյալ կրթական միջավայր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/>
              <a:t>Միջավայրի</a:t>
            </a:r>
            <a:r>
              <a:rPr lang="en-US" b="1" dirty="0"/>
              <a:t> </a:t>
            </a:r>
            <a:r>
              <a:rPr lang="en-US" b="1" dirty="0" err="1"/>
              <a:t>ֆիզիկական</a:t>
            </a:r>
            <a:r>
              <a:rPr lang="en-US" b="1" dirty="0"/>
              <a:t> </a:t>
            </a:r>
            <a:r>
              <a:rPr lang="en-US" b="1" dirty="0" err="1"/>
              <a:t>բաղկացուցիչները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Դպրոցի</a:t>
            </a:r>
            <a:r>
              <a:rPr lang="en-US" dirty="0"/>
              <a:t> </a:t>
            </a:r>
            <a:r>
              <a:rPr lang="en-US" dirty="0" err="1"/>
              <a:t>ֆիզիկական</a:t>
            </a:r>
            <a:r>
              <a:rPr lang="en-US" dirty="0"/>
              <a:t> </a:t>
            </a:r>
            <a:r>
              <a:rPr lang="en-US" dirty="0" err="1"/>
              <a:t>պայմանների</a:t>
            </a:r>
            <a:r>
              <a:rPr lang="en-US" dirty="0"/>
              <a:t> </a:t>
            </a:r>
            <a:r>
              <a:rPr lang="en-US" dirty="0" err="1"/>
              <a:t>որակ</a:t>
            </a:r>
            <a:endParaRPr lang="en-US" dirty="0"/>
          </a:p>
          <a:p>
            <a:r>
              <a:rPr lang="en-US" dirty="0" err="1"/>
              <a:t>Դպրոցի</a:t>
            </a:r>
            <a:r>
              <a:rPr lang="en-US" dirty="0"/>
              <a:t> </a:t>
            </a:r>
            <a:r>
              <a:rPr lang="en-US" dirty="0" err="1"/>
              <a:t>շենքային</a:t>
            </a:r>
            <a:r>
              <a:rPr lang="en-US" dirty="0"/>
              <a:t> </a:t>
            </a:r>
            <a:r>
              <a:rPr lang="en-US" dirty="0" err="1"/>
              <a:t>պայմանների</a:t>
            </a:r>
            <a:r>
              <a:rPr lang="en-US" dirty="0"/>
              <a:t> և </a:t>
            </a:r>
            <a:r>
              <a:rPr lang="en-US" dirty="0" err="1"/>
              <a:t>որակի</a:t>
            </a:r>
            <a:r>
              <a:rPr lang="en-US" dirty="0"/>
              <a:t> </a:t>
            </a:r>
            <a:r>
              <a:rPr lang="en-US" dirty="0" err="1"/>
              <a:t>մյուս</a:t>
            </a:r>
            <a:r>
              <a:rPr lang="en-US" dirty="0"/>
              <a:t> </a:t>
            </a:r>
            <a:r>
              <a:rPr lang="en-US" dirty="0" err="1"/>
              <a:t>բաղադրիչների</a:t>
            </a:r>
            <a:r>
              <a:rPr lang="en-US" dirty="0"/>
              <a:t> </a:t>
            </a:r>
            <a:r>
              <a:rPr lang="en-US" dirty="0" err="1"/>
              <a:t>փոխհարաբերությունները</a:t>
            </a:r>
            <a:endParaRPr lang="en-US" dirty="0"/>
          </a:p>
          <a:p>
            <a:r>
              <a:rPr lang="en-US" dirty="0" err="1" smtClean="0"/>
              <a:t>Դասարանների</a:t>
            </a:r>
            <a:r>
              <a:rPr lang="en-US" dirty="0" smtClean="0"/>
              <a:t> </a:t>
            </a:r>
            <a:r>
              <a:rPr lang="en-US" dirty="0" err="1"/>
              <a:t>մեծությունը</a:t>
            </a:r>
            <a:endParaRPr lang="en-US" dirty="0"/>
          </a:p>
          <a:p>
            <a:endParaRPr lang="en-US" u="sng" dirty="0" smtClean="0"/>
          </a:p>
          <a:p>
            <a:pPr marL="0" indent="0">
              <a:buNone/>
            </a:pPr>
            <a:r>
              <a:rPr lang="en-US" b="1" dirty="0" err="1" smtClean="0"/>
              <a:t>Հոգեբանական</a:t>
            </a:r>
            <a:r>
              <a:rPr lang="en-US" b="1" dirty="0" smtClean="0"/>
              <a:t> </a:t>
            </a:r>
            <a:r>
              <a:rPr lang="en-US" b="1" dirty="0"/>
              <a:t>և </a:t>
            </a:r>
            <a:r>
              <a:rPr lang="en-US" b="1" dirty="0" err="1"/>
              <a:t>սոցիալիզացման</a:t>
            </a:r>
            <a:r>
              <a:rPr lang="en-US" b="1" dirty="0"/>
              <a:t> </a:t>
            </a:r>
            <a:r>
              <a:rPr lang="en-US" b="1" dirty="0" err="1"/>
              <a:t>տարրերը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Խաղաղ</a:t>
            </a:r>
            <a:r>
              <a:rPr lang="en-US" dirty="0"/>
              <a:t> և </a:t>
            </a:r>
            <a:r>
              <a:rPr lang="en-US" dirty="0" err="1"/>
              <a:t>անվտանգ</a:t>
            </a:r>
            <a:r>
              <a:rPr lang="en-US" dirty="0"/>
              <a:t> </a:t>
            </a:r>
            <a:r>
              <a:rPr lang="en-US" dirty="0" err="1"/>
              <a:t>միջավայր</a:t>
            </a:r>
            <a:r>
              <a:rPr lang="en-US" dirty="0"/>
              <a:t>, </a:t>
            </a:r>
            <a:r>
              <a:rPr lang="en-US" dirty="0" err="1"/>
              <a:t>հատկապես</a:t>
            </a:r>
            <a:r>
              <a:rPr lang="en-US" dirty="0"/>
              <a:t> </a:t>
            </a:r>
            <a:r>
              <a:rPr lang="en-US" dirty="0" err="1"/>
              <a:t>աղջիկների</a:t>
            </a:r>
            <a:r>
              <a:rPr lang="en-US" dirty="0"/>
              <a:t> </a:t>
            </a:r>
            <a:r>
              <a:rPr lang="en-US" dirty="0" err="1"/>
              <a:t>համար</a:t>
            </a:r>
            <a:endParaRPr lang="en-US" dirty="0"/>
          </a:p>
          <a:p>
            <a:r>
              <a:rPr lang="en-US" dirty="0" err="1" smtClean="0"/>
              <a:t>Ուսուցիչների</a:t>
            </a:r>
            <a:r>
              <a:rPr lang="en-US" dirty="0" smtClean="0"/>
              <a:t> </a:t>
            </a:r>
            <a:r>
              <a:rPr lang="en-US" dirty="0" err="1"/>
              <a:t>վերաբերմունքը</a:t>
            </a:r>
            <a:endParaRPr lang="en-US" dirty="0"/>
          </a:p>
          <a:p>
            <a:r>
              <a:rPr lang="en-US" dirty="0" err="1"/>
              <a:t>Դպրոցի</a:t>
            </a:r>
            <a:r>
              <a:rPr lang="en-US" dirty="0"/>
              <a:t> </a:t>
            </a:r>
            <a:r>
              <a:rPr lang="en-US" dirty="0" err="1"/>
              <a:t>կարգապահության</a:t>
            </a:r>
            <a:r>
              <a:rPr lang="en-US" dirty="0"/>
              <a:t> </a:t>
            </a:r>
            <a:r>
              <a:rPr lang="en-US" dirty="0" err="1"/>
              <a:t>արդյունավետ</a:t>
            </a:r>
            <a:r>
              <a:rPr lang="en-US" dirty="0"/>
              <a:t> </a:t>
            </a:r>
            <a:r>
              <a:rPr lang="en-US" dirty="0" err="1"/>
              <a:t>քաղաքականություն</a:t>
            </a:r>
            <a:endParaRPr lang="en-US" dirty="0"/>
          </a:p>
          <a:p>
            <a:r>
              <a:rPr lang="en-US" dirty="0" err="1"/>
              <a:t>Ներառական</a:t>
            </a:r>
            <a:r>
              <a:rPr lang="en-US" dirty="0"/>
              <a:t> </a:t>
            </a:r>
            <a:r>
              <a:rPr lang="en-US" dirty="0" err="1"/>
              <a:t>միջավայր</a:t>
            </a:r>
            <a:endParaRPr lang="en-US" dirty="0"/>
          </a:p>
          <a:p>
            <a:r>
              <a:rPr lang="en-US" dirty="0" err="1"/>
              <a:t>Բռնությունից</a:t>
            </a:r>
            <a:r>
              <a:rPr lang="en-US" dirty="0"/>
              <a:t> </a:t>
            </a:r>
            <a:r>
              <a:rPr lang="en-US" dirty="0" err="1"/>
              <a:t>զերծ</a:t>
            </a:r>
            <a:r>
              <a:rPr lang="en-US" dirty="0"/>
              <a:t> </a:t>
            </a:r>
            <a:r>
              <a:rPr lang="en-US" dirty="0" err="1" smtClean="0"/>
              <a:t>միջավայր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/>
              <a:t>Դպրոցի</a:t>
            </a:r>
            <a:r>
              <a:rPr lang="en-US" sz="3000" b="1" dirty="0"/>
              <a:t> </a:t>
            </a:r>
            <a:r>
              <a:rPr lang="hy-AM" sz="3000" b="1" dirty="0"/>
              <a:t>շենքային </a:t>
            </a:r>
            <a:r>
              <a:rPr lang="hy-AM" sz="3000" b="1" dirty="0" smtClean="0"/>
              <a:t>պայմաններ</a:t>
            </a:r>
            <a:r>
              <a:rPr lang="en-US" sz="3000" b="1" dirty="0" smtClean="0"/>
              <a:t>, </a:t>
            </a:r>
            <a:r>
              <a:rPr lang="hy-AM" sz="3000" b="1" dirty="0"/>
              <a:t>2015-2016 ուս</a:t>
            </a:r>
            <a:r>
              <a:rPr lang="en-US" sz="3000" b="1" dirty="0"/>
              <a:t>.</a:t>
            </a:r>
            <a:r>
              <a:rPr lang="hy-AM" sz="3000" b="1" dirty="0" smtClean="0"/>
              <a:t>տար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(ԱՎԾ, ԿՏԱԿ</a:t>
            </a:r>
            <a:r>
              <a:rPr lang="en-US" sz="30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y-AM" dirty="0"/>
              <a:t>675 </a:t>
            </a:r>
            <a:r>
              <a:rPr lang="hy-AM" dirty="0" smtClean="0"/>
              <a:t>դպրոց</a:t>
            </a:r>
            <a:r>
              <a:rPr lang="en-US" dirty="0" smtClean="0"/>
              <a:t> </a:t>
            </a:r>
            <a:r>
              <a:rPr lang="en-US" dirty="0" err="1" smtClean="0"/>
              <a:t>ունի</a:t>
            </a:r>
            <a:r>
              <a:rPr lang="hy-AM" dirty="0" smtClean="0"/>
              <a:t> </a:t>
            </a:r>
            <a:r>
              <a:rPr lang="hy-AM" dirty="0"/>
              <a:t>նորոգման կարիք </a:t>
            </a:r>
            <a:r>
              <a:rPr lang="hy-AM" dirty="0" smtClean="0"/>
              <a:t>ունեն</a:t>
            </a:r>
            <a:r>
              <a:rPr lang="en-US" dirty="0" smtClean="0"/>
              <a:t> (</a:t>
            </a:r>
            <a:r>
              <a:rPr lang="en-US" dirty="0" err="1" smtClean="0"/>
              <a:t>բոլոր</a:t>
            </a:r>
            <a:r>
              <a:rPr lang="en-US" dirty="0" smtClean="0"/>
              <a:t> </a:t>
            </a:r>
            <a:r>
              <a:rPr lang="en-US" dirty="0" err="1" smtClean="0"/>
              <a:t>դպրոցների</a:t>
            </a:r>
            <a:r>
              <a:rPr lang="en-US" dirty="0" smtClean="0"/>
              <a:t> 48.6%)</a:t>
            </a:r>
          </a:p>
          <a:p>
            <a:pPr lvl="1"/>
            <a:r>
              <a:rPr lang="hy-AM" dirty="0" smtClean="0"/>
              <a:t>33.3</a:t>
            </a:r>
            <a:r>
              <a:rPr lang="hy-AM" dirty="0"/>
              <a:t>%` </a:t>
            </a:r>
            <a:r>
              <a:rPr lang="hy-AM" dirty="0" smtClean="0"/>
              <a:t>հիմնանորոգման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Երևանում</a:t>
            </a:r>
            <a:r>
              <a:rPr lang="en-US" dirty="0" smtClean="0"/>
              <a:t>՝ 111 </a:t>
            </a:r>
            <a:r>
              <a:rPr lang="en-US" dirty="0" err="1" smtClean="0"/>
              <a:t>դպրոց</a:t>
            </a:r>
            <a:endParaRPr lang="en-US" dirty="0" smtClean="0"/>
          </a:p>
          <a:p>
            <a:pPr lvl="1"/>
            <a:r>
              <a:rPr lang="en-US" dirty="0" smtClean="0"/>
              <a:t>25՝ </a:t>
            </a:r>
            <a:r>
              <a:rPr lang="en-US" dirty="0" err="1" smtClean="0"/>
              <a:t>նորոգման</a:t>
            </a:r>
            <a:endParaRPr lang="en-US" dirty="0" smtClean="0"/>
          </a:p>
          <a:p>
            <a:pPr lvl="1"/>
            <a:r>
              <a:rPr lang="en-US" dirty="0" smtClean="0"/>
              <a:t>86՝ </a:t>
            </a:r>
            <a:r>
              <a:rPr lang="en-US" dirty="0" err="1" smtClean="0"/>
              <a:t>հիմնանորոգման</a:t>
            </a:r>
            <a:endParaRPr lang="en-US" dirty="0" smtClean="0"/>
          </a:p>
          <a:p>
            <a:r>
              <a:rPr lang="en-US" dirty="0" err="1" smtClean="0"/>
              <a:t>Մարզերում</a:t>
            </a:r>
            <a:r>
              <a:rPr lang="en-US" dirty="0" smtClean="0"/>
              <a:t>՝ 564 </a:t>
            </a:r>
            <a:r>
              <a:rPr lang="en-US" dirty="0" err="1" smtClean="0"/>
              <a:t>դպրոց</a:t>
            </a:r>
            <a:endParaRPr lang="en-US" dirty="0" smtClean="0"/>
          </a:p>
          <a:p>
            <a:pPr lvl="1"/>
            <a:r>
              <a:rPr lang="en-US" dirty="0" smtClean="0"/>
              <a:t>187՝ </a:t>
            </a:r>
            <a:r>
              <a:rPr lang="en-US" dirty="0" err="1" smtClean="0"/>
              <a:t>նորոգման</a:t>
            </a:r>
            <a:endParaRPr lang="en-US" dirty="0" smtClean="0"/>
          </a:p>
          <a:p>
            <a:pPr lvl="1"/>
            <a:r>
              <a:rPr lang="en-US" dirty="0" smtClean="0"/>
              <a:t>377՝ </a:t>
            </a:r>
            <a:r>
              <a:rPr lang="en-US" dirty="0" err="1" smtClean="0"/>
              <a:t>հիմնանորոգման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17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8191" y="5835402"/>
            <a:ext cx="826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200" b="1" dirty="0">
                <a:solidFill>
                  <a:schemeClr val="bg1"/>
                </a:solidFill>
              </a:rPr>
              <a:t>Արարատ, Արտաշատի ավագ դպրոց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/>
              <a:t>Ջրամատակարարում</a:t>
            </a:r>
            <a:r>
              <a:rPr lang="en-US" sz="3200" b="1" dirty="0"/>
              <a:t> և </a:t>
            </a:r>
            <a:r>
              <a:rPr lang="en-US" sz="3200" b="1" dirty="0" err="1" smtClean="0"/>
              <a:t>կոյուղի</a:t>
            </a:r>
            <a:r>
              <a:rPr lang="en-US" sz="3200" b="1" dirty="0" smtClean="0"/>
              <a:t>, 2015-2016 </a:t>
            </a:r>
            <a:r>
              <a:rPr lang="en-US" sz="3200" b="1" dirty="0" err="1" smtClean="0"/>
              <a:t>ուս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տարի</a:t>
            </a:r>
            <a:r>
              <a:rPr lang="en-US" sz="3200" b="1" dirty="0" smtClean="0"/>
              <a:t>: (</a:t>
            </a:r>
            <a:r>
              <a:rPr lang="en-US" sz="3200" dirty="0" err="1" smtClean="0"/>
              <a:t>Պաշտոնական</a:t>
            </a:r>
            <a:r>
              <a:rPr lang="en-US" sz="3200" dirty="0" smtClean="0"/>
              <a:t> </a:t>
            </a:r>
            <a:r>
              <a:rPr lang="en-US" sz="3200" dirty="0" err="1" smtClean="0"/>
              <a:t>վիճակագրություն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ջրամատակարարումը</a:t>
            </a:r>
            <a:r>
              <a:rPr lang="en-US" dirty="0"/>
              <a:t> </a:t>
            </a:r>
            <a:r>
              <a:rPr lang="en-US" dirty="0" err="1"/>
              <a:t>բացակայում</a:t>
            </a:r>
            <a:r>
              <a:rPr lang="en-US" dirty="0"/>
              <a:t> է </a:t>
            </a:r>
            <a:r>
              <a:rPr lang="en-US" dirty="0" err="1" smtClean="0"/>
              <a:t>դպրոցների</a:t>
            </a:r>
            <a:r>
              <a:rPr lang="en-US" dirty="0" smtClean="0"/>
              <a:t> </a:t>
            </a:r>
            <a:r>
              <a:rPr lang="en-US" dirty="0"/>
              <a:t>6.5%-</a:t>
            </a:r>
            <a:r>
              <a:rPr lang="en-US" dirty="0" err="1"/>
              <a:t>ում</a:t>
            </a:r>
            <a:r>
              <a:rPr lang="en-US" dirty="0"/>
              <a:t> (88 </a:t>
            </a:r>
            <a:r>
              <a:rPr lang="en-US" dirty="0" err="1"/>
              <a:t>դպրոց</a:t>
            </a:r>
            <a:r>
              <a:rPr lang="en-US" dirty="0" smtClean="0"/>
              <a:t>)՝</a:t>
            </a:r>
          </a:p>
          <a:p>
            <a:pPr lvl="1"/>
            <a:r>
              <a:rPr lang="en-US" dirty="0" err="1" smtClean="0"/>
              <a:t>Գեղարքունիքի</a:t>
            </a:r>
            <a:r>
              <a:rPr lang="en-US" dirty="0" smtClean="0"/>
              <a:t> </a:t>
            </a:r>
            <a:r>
              <a:rPr lang="en-US" dirty="0"/>
              <a:t>(12.7%) և </a:t>
            </a:r>
            <a:r>
              <a:rPr lang="en-US" dirty="0" err="1"/>
              <a:t>Սյունիքի</a:t>
            </a:r>
            <a:r>
              <a:rPr lang="en-US" dirty="0"/>
              <a:t> (11.6%) </a:t>
            </a:r>
            <a:r>
              <a:rPr lang="en-US" dirty="0" err="1" smtClean="0"/>
              <a:t>մարզերում</a:t>
            </a:r>
            <a:endParaRPr lang="en-US" dirty="0" smtClean="0"/>
          </a:p>
          <a:p>
            <a:r>
              <a:rPr lang="en-US" dirty="0" err="1"/>
              <a:t>կոյուղին</a:t>
            </a:r>
            <a:r>
              <a:rPr lang="en-US" dirty="0"/>
              <a:t> </a:t>
            </a:r>
            <a:r>
              <a:rPr lang="en-US" dirty="0" err="1"/>
              <a:t>բացակայում</a:t>
            </a:r>
            <a:r>
              <a:rPr lang="en-US" dirty="0"/>
              <a:t> է </a:t>
            </a:r>
            <a:r>
              <a:rPr lang="en-US" dirty="0" err="1" smtClean="0"/>
              <a:t>դպրոցների</a:t>
            </a:r>
            <a:r>
              <a:rPr lang="en-US" dirty="0" smtClean="0"/>
              <a:t> </a:t>
            </a:r>
            <a:r>
              <a:rPr lang="en-US" dirty="0"/>
              <a:t>12.1</a:t>
            </a:r>
            <a:r>
              <a:rPr lang="en-US" dirty="0" smtClean="0"/>
              <a:t>%-</a:t>
            </a:r>
            <a:r>
              <a:rPr lang="en-US" dirty="0" err="1" smtClean="0"/>
              <a:t>ում</a:t>
            </a:r>
            <a:r>
              <a:rPr lang="en-US" dirty="0" smtClean="0"/>
              <a:t> (153 </a:t>
            </a:r>
            <a:r>
              <a:rPr lang="en-US" dirty="0" err="1" smtClean="0"/>
              <a:t>դպրոց</a:t>
            </a:r>
            <a:r>
              <a:rPr lang="en-US" dirty="0" smtClean="0"/>
              <a:t>)՝</a:t>
            </a:r>
          </a:p>
          <a:p>
            <a:pPr lvl="1"/>
            <a:r>
              <a:rPr lang="en-US" dirty="0" err="1" smtClean="0"/>
              <a:t>Գեղարքունիք</a:t>
            </a:r>
            <a:r>
              <a:rPr lang="en-US" dirty="0" smtClean="0"/>
              <a:t>՝ </a:t>
            </a:r>
            <a:r>
              <a:rPr lang="en-US" dirty="0"/>
              <a:t>19%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Արմավիրի</a:t>
            </a:r>
            <a:r>
              <a:rPr lang="en-US" dirty="0" smtClean="0"/>
              <a:t>՝ 18.2%</a:t>
            </a:r>
            <a:r>
              <a:rPr lang="en-US" dirty="0"/>
              <a:t>,</a:t>
            </a:r>
            <a:endParaRPr lang="en-US" dirty="0" smtClean="0"/>
          </a:p>
          <a:p>
            <a:pPr lvl="1"/>
            <a:r>
              <a:rPr lang="en-US" dirty="0" err="1" smtClean="0"/>
              <a:t>Տավուշի</a:t>
            </a:r>
            <a:r>
              <a:rPr lang="en-US" dirty="0" smtClean="0"/>
              <a:t>՝ </a:t>
            </a:r>
            <a:r>
              <a:rPr lang="en-US" dirty="0"/>
              <a:t>17.3%: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57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8984" y="1485050"/>
            <a:ext cx="6858000" cy="3857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89203" y="1515324"/>
            <a:ext cx="6858000" cy="3857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595" y="416600"/>
            <a:ext cx="6459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400" b="1" dirty="0"/>
              <a:t>Լոռի, Ալավերդի, թիվ 8 ավագ դպրոց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02" y="-60553"/>
            <a:ext cx="51435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15517" y="46996"/>
            <a:ext cx="4761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/>
              <a:t>Գեղարքունիք, Գանձակ, թիվ 2 միջնակարգ դպրոց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034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i="1" dirty="0" err="1"/>
              <a:t>Գազամատակարարում</a:t>
            </a:r>
            <a:r>
              <a:rPr lang="en-US" sz="3200" b="1" i="1" dirty="0"/>
              <a:t> և </a:t>
            </a:r>
            <a:r>
              <a:rPr lang="en-US" sz="3200" b="1" i="1" dirty="0" err="1" smtClean="0"/>
              <a:t>ջեռուցում</a:t>
            </a:r>
            <a:r>
              <a:rPr lang="en-US" sz="3200" b="1" dirty="0" smtClean="0"/>
              <a:t>, 2015-2016 </a:t>
            </a:r>
            <a:r>
              <a:rPr lang="en-US" sz="3200" b="1" dirty="0" err="1" smtClean="0"/>
              <a:t>ուս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տարի</a:t>
            </a:r>
            <a:r>
              <a:rPr lang="en-US" sz="3200" b="1" dirty="0" smtClean="0"/>
              <a:t>: </a:t>
            </a:r>
            <a:br>
              <a:rPr lang="en-US" sz="3200" b="1" dirty="0" smtClean="0"/>
            </a:br>
            <a:r>
              <a:rPr lang="en-US" sz="3200" b="1" dirty="0" smtClean="0"/>
              <a:t>(</a:t>
            </a:r>
            <a:r>
              <a:rPr lang="en-US" sz="3200" dirty="0" err="1" smtClean="0"/>
              <a:t>Պաշտոնական</a:t>
            </a:r>
            <a:r>
              <a:rPr lang="en-US" sz="3200" dirty="0" smtClean="0"/>
              <a:t> </a:t>
            </a:r>
            <a:r>
              <a:rPr lang="en-US" sz="3200" dirty="0" err="1" smtClean="0"/>
              <a:t>վիճակագրություն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գազամատակարարումը</a:t>
            </a:r>
            <a:r>
              <a:rPr lang="en-US" dirty="0" smtClean="0"/>
              <a:t> </a:t>
            </a:r>
            <a:r>
              <a:rPr lang="en-US" dirty="0" err="1"/>
              <a:t>բացակայում</a:t>
            </a:r>
            <a:r>
              <a:rPr lang="en-US" dirty="0"/>
              <a:t> է </a:t>
            </a:r>
            <a:r>
              <a:rPr lang="en-US" dirty="0" err="1" smtClean="0"/>
              <a:t>դպրոցների</a:t>
            </a:r>
            <a:r>
              <a:rPr lang="en-US" dirty="0" smtClean="0"/>
              <a:t> 33.4%-</a:t>
            </a:r>
            <a:r>
              <a:rPr lang="en-US" dirty="0" err="1"/>
              <a:t>ում</a:t>
            </a:r>
            <a:r>
              <a:rPr lang="en-US" dirty="0"/>
              <a:t> </a:t>
            </a:r>
            <a:r>
              <a:rPr lang="en-US" dirty="0" smtClean="0"/>
              <a:t>(419 </a:t>
            </a:r>
            <a:r>
              <a:rPr lang="en-US" dirty="0" err="1"/>
              <a:t>դպրոց</a:t>
            </a:r>
            <a:r>
              <a:rPr lang="en-US" dirty="0" smtClean="0"/>
              <a:t>)՝</a:t>
            </a:r>
          </a:p>
          <a:p>
            <a:pPr lvl="1"/>
            <a:r>
              <a:rPr lang="en-US" dirty="0" err="1"/>
              <a:t>Երևանի</a:t>
            </a:r>
            <a:r>
              <a:rPr lang="en-US" dirty="0"/>
              <a:t> </a:t>
            </a:r>
            <a:r>
              <a:rPr lang="en-US" dirty="0" err="1"/>
              <a:t>դպրոցների</a:t>
            </a:r>
            <a:r>
              <a:rPr lang="en-US" dirty="0"/>
              <a:t> </a:t>
            </a:r>
            <a:r>
              <a:rPr lang="en-US" dirty="0" err="1"/>
              <a:t>միայն</a:t>
            </a:r>
            <a:r>
              <a:rPr lang="en-US" dirty="0"/>
              <a:t> 2.3% </a:t>
            </a:r>
            <a:endParaRPr lang="en-US" dirty="0" smtClean="0"/>
          </a:p>
          <a:p>
            <a:r>
              <a:rPr lang="en-US" dirty="0" err="1" smtClean="0"/>
              <a:t>ջեռուցումը</a:t>
            </a:r>
            <a:r>
              <a:rPr lang="en-US" dirty="0" smtClean="0"/>
              <a:t> </a:t>
            </a:r>
            <a:r>
              <a:rPr lang="en-US" dirty="0" err="1"/>
              <a:t>բացակայում</a:t>
            </a:r>
            <a:r>
              <a:rPr lang="en-US" dirty="0"/>
              <a:t> </a:t>
            </a:r>
            <a:r>
              <a:rPr lang="en-US" dirty="0" smtClean="0"/>
              <a:t>է 8 </a:t>
            </a:r>
            <a:r>
              <a:rPr lang="en-US" dirty="0" err="1" smtClean="0"/>
              <a:t>դպրոցում</a:t>
            </a:r>
            <a:r>
              <a:rPr lang="en-US" dirty="0" smtClean="0"/>
              <a:t>, </a:t>
            </a:r>
            <a:r>
              <a:rPr lang="en-US" dirty="0" err="1" smtClean="0"/>
              <a:t>որից</a:t>
            </a:r>
            <a:endParaRPr lang="en-US" dirty="0" smtClean="0"/>
          </a:p>
          <a:p>
            <a:pPr lvl="1"/>
            <a:r>
              <a:rPr lang="en-US" dirty="0" smtClean="0"/>
              <a:t>4-ը՝ </a:t>
            </a:r>
            <a:r>
              <a:rPr lang="en-US" dirty="0" err="1" smtClean="0"/>
              <a:t>Շիրակի</a:t>
            </a:r>
            <a:r>
              <a:rPr lang="en-US" dirty="0" smtClean="0"/>
              <a:t> </a:t>
            </a:r>
            <a:r>
              <a:rPr lang="en-US" dirty="0" err="1"/>
              <a:t>մարզ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2-ը</a:t>
            </a:r>
            <a:r>
              <a:rPr lang="en-US" dirty="0"/>
              <a:t>՝ </a:t>
            </a:r>
            <a:r>
              <a:rPr lang="en-US" dirty="0" err="1" smtClean="0"/>
              <a:t>Արարատի</a:t>
            </a:r>
            <a:r>
              <a:rPr lang="en-US" dirty="0" smtClean="0"/>
              <a:t> </a:t>
            </a:r>
            <a:r>
              <a:rPr lang="en-US" dirty="0" err="1"/>
              <a:t>մարզ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1-ը</a:t>
            </a:r>
            <a:r>
              <a:rPr lang="en-US" dirty="0"/>
              <a:t>` </a:t>
            </a:r>
            <a:r>
              <a:rPr lang="en-US" dirty="0" err="1" smtClean="0"/>
              <a:t>Սյունիքի</a:t>
            </a:r>
            <a:r>
              <a:rPr lang="en-US" dirty="0" smtClean="0"/>
              <a:t> </a:t>
            </a:r>
            <a:r>
              <a:rPr lang="en-US" dirty="0" err="1"/>
              <a:t>մարզ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1-ը</a:t>
            </a:r>
            <a:r>
              <a:rPr lang="en-US" dirty="0"/>
              <a:t>` </a:t>
            </a:r>
            <a:r>
              <a:rPr lang="en-US" dirty="0" err="1"/>
              <a:t>Լոռու</a:t>
            </a:r>
            <a:r>
              <a:rPr lang="en-US" dirty="0"/>
              <a:t> </a:t>
            </a:r>
            <a:r>
              <a:rPr lang="en-US" dirty="0" err="1" smtClean="0"/>
              <a:t>մարզ</a:t>
            </a:r>
            <a:r>
              <a:rPr lang="en-US" dirty="0" smtClean="0"/>
              <a:t>:</a:t>
            </a:r>
          </a:p>
          <a:p>
            <a:r>
              <a:rPr lang="en-US" dirty="0"/>
              <a:t>481 </a:t>
            </a:r>
            <a:r>
              <a:rPr lang="en-US" dirty="0" err="1"/>
              <a:t>դպրոց</a:t>
            </a:r>
            <a:r>
              <a:rPr lang="en-US" dirty="0"/>
              <a:t> </a:t>
            </a:r>
            <a:r>
              <a:rPr lang="en-US" dirty="0" err="1"/>
              <a:t>իրականացնում</a:t>
            </a:r>
            <a:r>
              <a:rPr lang="en-US" dirty="0"/>
              <a:t> </a:t>
            </a:r>
            <a:r>
              <a:rPr lang="en-US" dirty="0" err="1"/>
              <a:t>են</a:t>
            </a:r>
            <a:r>
              <a:rPr lang="en-US" dirty="0"/>
              <a:t> </a:t>
            </a:r>
            <a:r>
              <a:rPr lang="en-US" dirty="0" err="1"/>
              <a:t>անհատական</a:t>
            </a:r>
            <a:r>
              <a:rPr lang="en-US" dirty="0"/>
              <a:t> </a:t>
            </a:r>
            <a:r>
              <a:rPr lang="en-US" dirty="0" err="1" smtClean="0"/>
              <a:t>ջեռուցում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Երևանում</a:t>
            </a:r>
            <a:r>
              <a:rPr lang="en-US" dirty="0" smtClean="0"/>
              <a:t> </a:t>
            </a:r>
            <a:r>
              <a:rPr lang="en-US" dirty="0" err="1"/>
              <a:t>այդպիսի</a:t>
            </a:r>
            <a:r>
              <a:rPr lang="en-US" dirty="0"/>
              <a:t> </a:t>
            </a:r>
            <a:r>
              <a:rPr lang="en-US" dirty="0" err="1"/>
              <a:t>դպրոցները</a:t>
            </a:r>
            <a:r>
              <a:rPr lang="en-US" dirty="0"/>
              <a:t> </a:t>
            </a:r>
            <a:r>
              <a:rPr lang="en-US" dirty="0" err="1"/>
              <a:t>միայն</a:t>
            </a:r>
            <a:r>
              <a:rPr lang="en-US" dirty="0"/>
              <a:t> 2 </a:t>
            </a:r>
            <a:r>
              <a:rPr lang="en-US" dirty="0" err="1"/>
              <a:t>են</a:t>
            </a:r>
            <a:r>
              <a:rPr lang="en-US" dirty="0"/>
              <a:t>: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87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" y="7371"/>
            <a:ext cx="7620000" cy="4295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164" y="660951"/>
            <a:ext cx="7134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dirty="0">
                <a:solidFill>
                  <a:schemeClr val="bg1"/>
                </a:solidFill>
              </a:rPr>
              <a:t>Գեղարքունիք, Գանձակ, թիվ 2 միջնակարգ դպրոց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78" y="2268637"/>
            <a:ext cx="8308622" cy="467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3394" y="6133525"/>
            <a:ext cx="5321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</a:rPr>
              <a:t>Լոռի</a:t>
            </a:r>
            <a:r>
              <a:rPr lang="en-US" sz="2200" b="1" dirty="0" smtClean="0">
                <a:solidFill>
                  <a:schemeClr val="bg1"/>
                </a:solidFill>
              </a:rPr>
              <a:t>, </a:t>
            </a:r>
            <a:r>
              <a:rPr lang="en-US" sz="2200" b="1" dirty="0" err="1" smtClean="0">
                <a:solidFill>
                  <a:schemeClr val="bg1"/>
                </a:solidFill>
              </a:rPr>
              <a:t>Ակորի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միջնակարգ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</a:rPr>
              <a:t>դպրոց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Ուսուցիչ</a:t>
            </a:r>
            <a:r>
              <a:rPr lang="en-US" sz="3600" b="1" dirty="0"/>
              <a:t>/</a:t>
            </a:r>
            <a:r>
              <a:rPr lang="en-US" sz="3600" b="1" dirty="0" err="1"/>
              <a:t>աշակերտ</a:t>
            </a:r>
            <a:r>
              <a:rPr lang="en-US" sz="3600" b="1" dirty="0"/>
              <a:t> </a:t>
            </a:r>
            <a:r>
              <a:rPr lang="en-US" sz="3600" b="1" dirty="0" err="1"/>
              <a:t>հարաբերակցությունը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Աշակերտների</a:t>
            </a:r>
            <a:r>
              <a:rPr lang="en-US" dirty="0" smtClean="0"/>
              <a:t> </a:t>
            </a:r>
            <a:r>
              <a:rPr lang="en-US" dirty="0" err="1" smtClean="0"/>
              <a:t>թիվը</a:t>
            </a:r>
            <a:r>
              <a:rPr lang="en-US" dirty="0" smtClean="0"/>
              <a:t> </a:t>
            </a:r>
            <a:r>
              <a:rPr lang="en-US" dirty="0" err="1" smtClean="0"/>
              <a:t>դասարանում</a:t>
            </a:r>
            <a:endParaRPr lang="en-US" dirty="0" smtClean="0"/>
          </a:p>
          <a:p>
            <a:pPr lvl="1"/>
            <a:r>
              <a:rPr lang="en-US" dirty="0" err="1" smtClean="0"/>
              <a:t>Միջին</a:t>
            </a:r>
            <a:r>
              <a:rPr lang="en-US" dirty="0"/>
              <a:t> </a:t>
            </a:r>
            <a:r>
              <a:rPr lang="en-US" dirty="0" smtClean="0"/>
              <a:t>-&gt; </a:t>
            </a:r>
            <a:r>
              <a:rPr lang="en-US" dirty="0" smtClean="0"/>
              <a:t>18</a:t>
            </a:r>
          </a:p>
          <a:p>
            <a:pPr lvl="1"/>
            <a:r>
              <a:rPr lang="hy-AM" dirty="0" smtClean="0"/>
              <a:t>Ա</a:t>
            </a:r>
            <a:r>
              <a:rPr lang="en-US" dirty="0" err="1" smtClean="0"/>
              <a:t>մենաբարձրը</a:t>
            </a:r>
            <a:r>
              <a:rPr lang="en-US" dirty="0" smtClean="0"/>
              <a:t> -&gt; </a:t>
            </a:r>
            <a:r>
              <a:rPr lang="en-US" dirty="0" err="1" smtClean="0"/>
              <a:t>Երևան</a:t>
            </a:r>
            <a:r>
              <a:rPr lang="en-US" dirty="0" smtClean="0"/>
              <a:t>՝ 25</a:t>
            </a:r>
          </a:p>
          <a:p>
            <a:pPr lvl="1"/>
            <a:r>
              <a:rPr lang="en-US" dirty="0" err="1" smtClean="0"/>
              <a:t>Ամենացածրը</a:t>
            </a:r>
            <a:r>
              <a:rPr lang="en-US" dirty="0" smtClean="0"/>
              <a:t> -&gt; </a:t>
            </a:r>
            <a:r>
              <a:rPr lang="en-US" dirty="0" err="1" smtClean="0"/>
              <a:t>Սյունիք</a:t>
            </a:r>
            <a:r>
              <a:rPr lang="en-US" dirty="0" smtClean="0"/>
              <a:t>՝ 11</a:t>
            </a:r>
          </a:p>
          <a:p>
            <a:pPr lvl="1"/>
            <a:endParaRPr lang="en-US" dirty="0" smtClean="0"/>
          </a:p>
          <a:p>
            <a:r>
              <a:rPr lang="en-US" dirty="0" err="1"/>
              <a:t>Ուսուցիչ</a:t>
            </a:r>
            <a:r>
              <a:rPr lang="en-US" dirty="0"/>
              <a:t>/</a:t>
            </a:r>
            <a:r>
              <a:rPr lang="en-US" dirty="0" err="1"/>
              <a:t>աշակերտ</a:t>
            </a:r>
            <a:r>
              <a:rPr lang="en-US" dirty="0"/>
              <a:t> </a:t>
            </a:r>
            <a:r>
              <a:rPr lang="en-US" dirty="0" err="1" smtClean="0"/>
              <a:t>հարաբերակցությունը</a:t>
            </a:r>
            <a:r>
              <a:rPr lang="en-US" dirty="0" smtClean="0"/>
              <a:t>՝ 1/10 (2015թ.)</a:t>
            </a:r>
          </a:p>
          <a:p>
            <a:pPr lvl="1"/>
            <a:r>
              <a:rPr lang="hy-AM" dirty="0" smtClean="0"/>
              <a:t>Ա</a:t>
            </a:r>
            <a:r>
              <a:rPr lang="en-US" dirty="0" err="1" smtClean="0"/>
              <a:t>մենաբարձրը</a:t>
            </a:r>
            <a:r>
              <a:rPr lang="en-US" dirty="0" smtClean="0"/>
              <a:t> -&gt; </a:t>
            </a:r>
            <a:r>
              <a:rPr lang="en-US" dirty="0" err="1" smtClean="0"/>
              <a:t>Երևան</a:t>
            </a:r>
            <a:r>
              <a:rPr lang="en-US" dirty="0" smtClean="0"/>
              <a:t>՝ 1/12</a:t>
            </a:r>
          </a:p>
          <a:p>
            <a:pPr lvl="1"/>
            <a:r>
              <a:rPr lang="en-US" dirty="0" err="1" smtClean="0"/>
              <a:t>Ամենացածրը</a:t>
            </a:r>
            <a:r>
              <a:rPr lang="en-US" dirty="0" smtClean="0"/>
              <a:t> -&gt; </a:t>
            </a:r>
            <a:r>
              <a:rPr lang="en-US" dirty="0" err="1" smtClean="0"/>
              <a:t>Արագածոտն</a:t>
            </a:r>
            <a:r>
              <a:rPr lang="en-US" dirty="0" smtClean="0"/>
              <a:t>, </a:t>
            </a:r>
            <a:r>
              <a:rPr lang="en-US" dirty="0" err="1" smtClean="0"/>
              <a:t>Սյունիք</a:t>
            </a:r>
            <a:r>
              <a:rPr lang="en-US" dirty="0" smtClean="0"/>
              <a:t>, </a:t>
            </a:r>
            <a:r>
              <a:rPr lang="en-US" dirty="0" err="1"/>
              <a:t>Վայոց</a:t>
            </a:r>
            <a:r>
              <a:rPr lang="en-US" dirty="0"/>
              <a:t> </a:t>
            </a:r>
            <a:r>
              <a:rPr lang="en-US" dirty="0" err="1" smtClean="0"/>
              <a:t>Ձոր</a:t>
            </a:r>
            <a:r>
              <a:rPr lang="en-US" dirty="0" smtClean="0"/>
              <a:t>՝ </a:t>
            </a:r>
            <a:r>
              <a:rPr lang="en-US" dirty="0"/>
              <a:t>1/6, 1/7 և </a:t>
            </a:r>
            <a:r>
              <a:rPr lang="en-US" dirty="0" smtClean="0"/>
              <a:t>1/7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95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Գ</a:t>
            </a:r>
            <a:r>
              <a:rPr lang="hy-AM" b="1" dirty="0" smtClean="0"/>
              <a:t>ենդերային</a:t>
            </a:r>
            <a:r>
              <a:rPr lang="en-US" b="1" dirty="0" smtClean="0"/>
              <a:t> </a:t>
            </a:r>
            <a:r>
              <a:rPr lang="en-US" b="1" dirty="0" err="1" smtClean="0"/>
              <a:t>տեսանկյունից</a:t>
            </a:r>
            <a:r>
              <a:rPr lang="hy-AM" b="1" dirty="0" smtClean="0"/>
              <a:t> զգայուն</a:t>
            </a:r>
            <a:r>
              <a:rPr lang="en-US" b="1" dirty="0" smtClean="0"/>
              <a:t> </a:t>
            </a:r>
            <a:r>
              <a:rPr lang="en-US" b="1" dirty="0" err="1" smtClean="0"/>
              <a:t>կրթական</a:t>
            </a:r>
            <a:r>
              <a:rPr lang="en-US" b="1" dirty="0" smtClean="0"/>
              <a:t> </a:t>
            </a:r>
            <a:r>
              <a:rPr lang="hy-AM" b="1" dirty="0" smtClean="0"/>
              <a:t>միջավայր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81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641458" y="2932710"/>
            <a:ext cx="1262743" cy="1284514"/>
            <a:chOff x="5421086" y="2797629"/>
            <a:chExt cx="1262743" cy="1284514"/>
          </a:xfrm>
        </p:grpSpPr>
        <p:sp>
          <p:nvSpPr>
            <p:cNvPr id="2" name="Oval 1"/>
            <p:cNvSpPr/>
            <p:nvPr/>
          </p:nvSpPr>
          <p:spPr>
            <a:xfrm>
              <a:off x="5856513" y="3268435"/>
              <a:ext cx="370114" cy="39188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421086" y="2797629"/>
              <a:ext cx="1262743" cy="1284514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31208" y="2618757"/>
            <a:ext cx="1894116" cy="1959429"/>
            <a:chOff x="5116284" y="2484663"/>
            <a:chExt cx="1894116" cy="1959429"/>
          </a:xfrm>
        </p:grpSpPr>
        <p:sp>
          <p:nvSpPr>
            <p:cNvPr id="5" name="Oval 4"/>
            <p:cNvSpPr/>
            <p:nvPr/>
          </p:nvSpPr>
          <p:spPr>
            <a:xfrm>
              <a:off x="5116284" y="2484663"/>
              <a:ext cx="1894116" cy="1959429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431970" y="2792884"/>
              <a:ext cx="1262743" cy="1284514"/>
            </a:xfrm>
            <a:prstGeom prst="ellipse">
              <a:avLst/>
            </a:prstGeom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89921" y="2169347"/>
            <a:ext cx="2775857" cy="2917372"/>
            <a:chOff x="4669971" y="2035630"/>
            <a:chExt cx="2775857" cy="2917372"/>
          </a:xfrm>
        </p:grpSpPr>
        <p:sp>
          <p:nvSpPr>
            <p:cNvPr id="4" name="Oval 3"/>
            <p:cNvSpPr/>
            <p:nvPr/>
          </p:nvSpPr>
          <p:spPr>
            <a:xfrm>
              <a:off x="4669971" y="2035630"/>
              <a:ext cx="2775857" cy="2917372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105399" y="2475137"/>
              <a:ext cx="1894116" cy="1959429"/>
            </a:xfrm>
            <a:prstGeom prst="ellipse">
              <a:avLst/>
            </a:prstGeom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11791" y="1753662"/>
            <a:ext cx="3733802" cy="3684815"/>
            <a:chOff x="4169227" y="1621971"/>
            <a:chExt cx="3733802" cy="3684815"/>
          </a:xfrm>
        </p:grpSpPr>
        <p:sp>
          <p:nvSpPr>
            <p:cNvPr id="3" name="Oval 2"/>
            <p:cNvSpPr/>
            <p:nvPr/>
          </p:nvSpPr>
          <p:spPr>
            <a:xfrm>
              <a:off x="4169227" y="1621971"/>
              <a:ext cx="3733802" cy="368481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75412" y="2035630"/>
              <a:ext cx="2775857" cy="2917372"/>
            </a:xfrm>
            <a:prstGeom prst="ellipse">
              <a:avLst/>
            </a:prstGeom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21936" y="1301173"/>
            <a:ext cx="4735287" cy="4610100"/>
            <a:chOff x="3668484" y="1159327"/>
            <a:chExt cx="4735287" cy="4610100"/>
          </a:xfrm>
        </p:grpSpPr>
        <p:sp>
          <p:nvSpPr>
            <p:cNvPr id="7" name="Oval 6"/>
            <p:cNvSpPr/>
            <p:nvPr/>
          </p:nvSpPr>
          <p:spPr>
            <a:xfrm>
              <a:off x="3668484" y="1159327"/>
              <a:ext cx="4735287" cy="46101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165513" y="1629408"/>
              <a:ext cx="3733802" cy="3684815"/>
            </a:xfrm>
            <a:prstGeom prst="ellipse">
              <a:avLst/>
            </a:prstGeom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01028" y="685153"/>
            <a:ext cx="5872842" cy="5870121"/>
            <a:chOff x="3058887" y="519792"/>
            <a:chExt cx="5872842" cy="5870121"/>
          </a:xfrm>
        </p:grpSpPr>
        <p:sp>
          <p:nvSpPr>
            <p:cNvPr id="8" name="Oval 7"/>
            <p:cNvSpPr/>
            <p:nvPr/>
          </p:nvSpPr>
          <p:spPr>
            <a:xfrm>
              <a:off x="3058887" y="519792"/>
              <a:ext cx="5872842" cy="5870121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675921" y="1166764"/>
              <a:ext cx="4735287" cy="4610100"/>
            </a:xfrm>
            <a:prstGeom prst="ellipse">
              <a:avLst/>
            </a:prstGeom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466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3050"/>
            <a:ext cx="8229600" cy="14795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err="1"/>
              <a:t>Որո՞նք</a:t>
            </a:r>
            <a:r>
              <a:rPr lang="en-US" sz="3100" dirty="0"/>
              <a:t> </a:t>
            </a:r>
            <a:r>
              <a:rPr lang="en-US" sz="3100" dirty="0" err="1"/>
              <a:t>են</a:t>
            </a:r>
            <a:r>
              <a:rPr lang="en-US" sz="3100" dirty="0"/>
              <a:t> </a:t>
            </a:r>
            <a:r>
              <a:rPr lang="en-US" sz="3100" dirty="0" err="1"/>
              <a:t>կնոջ</a:t>
            </a:r>
            <a:r>
              <a:rPr lang="en-US" sz="3100" dirty="0"/>
              <a:t> և </a:t>
            </a:r>
            <a:r>
              <a:rPr lang="en-US" sz="3100" dirty="0" err="1"/>
              <a:t>տղամարդու</a:t>
            </a:r>
            <a:r>
              <a:rPr lang="en-US" sz="3100" dirty="0"/>
              <a:t> </a:t>
            </a:r>
            <a:r>
              <a:rPr lang="en-US" sz="3100" dirty="0" err="1"/>
              <a:t>հինգ</a:t>
            </a:r>
            <a:r>
              <a:rPr lang="en-US" sz="3100" dirty="0"/>
              <a:t> </a:t>
            </a:r>
            <a:r>
              <a:rPr lang="en-US" sz="3100" dirty="0" err="1"/>
              <a:t>հիմնական</a:t>
            </a:r>
            <a:r>
              <a:rPr lang="en-US" sz="3100" dirty="0"/>
              <a:t> </a:t>
            </a:r>
            <a:r>
              <a:rPr lang="en-US" sz="3100" dirty="0" err="1"/>
              <a:t>պահանջմունքներն</a:t>
            </a:r>
            <a:r>
              <a:rPr lang="en-US" sz="3100" dirty="0"/>
              <a:t>՝ </a:t>
            </a:r>
            <a:r>
              <a:rPr lang="en-US" sz="3100" dirty="0" err="1"/>
              <a:t>ամուսնանալիս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 err="1"/>
              <a:t>Հասարակագիտություն</a:t>
            </a:r>
            <a:r>
              <a:rPr lang="en-US" sz="2000" dirty="0"/>
              <a:t>, 10-րդ </a:t>
            </a:r>
            <a:r>
              <a:rPr lang="en-US" sz="2000" dirty="0" err="1"/>
              <a:t>դասարան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752600"/>
            <a:ext cx="3733800" cy="533400"/>
          </a:xfrm>
        </p:spPr>
        <p:txBody>
          <a:bodyPr/>
          <a:lstStyle/>
          <a:p>
            <a:pPr algn="ctr"/>
            <a:r>
              <a:rPr lang="en-US" dirty="0" err="1" smtClean="0"/>
              <a:t>Տղամարդ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477000" y="1752600"/>
            <a:ext cx="3733800" cy="533400"/>
          </a:xfrm>
        </p:spPr>
        <p:txBody>
          <a:bodyPr/>
          <a:lstStyle/>
          <a:p>
            <a:pPr algn="ctr"/>
            <a:r>
              <a:rPr lang="en-US" dirty="0" err="1" smtClean="0"/>
              <a:t>Կին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981200" y="2438400"/>
            <a:ext cx="4040188" cy="3951288"/>
          </a:xfrm>
        </p:spPr>
        <p:txBody>
          <a:bodyPr/>
          <a:lstStyle/>
          <a:p>
            <a:pPr lvl="0"/>
            <a:r>
              <a:rPr lang="en-US" dirty="0" err="1" smtClean="0"/>
              <a:t>սեռական</a:t>
            </a:r>
            <a:r>
              <a:rPr lang="en-US" dirty="0" smtClean="0"/>
              <a:t> </a:t>
            </a:r>
            <a:r>
              <a:rPr lang="en-US" dirty="0" err="1" smtClean="0"/>
              <a:t>բավարարվածություն</a:t>
            </a:r>
            <a:endParaRPr lang="en-US" dirty="0" smtClean="0"/>
          </a:p>
          <a:p>
            <a:pPr lvl="0"/>
            <a:r>
              <a:rPr lang="en-US" dirty="0" err="1" smtClean="0"/>
              <a:t>հանգստի</a:t>
            </a:r>
            <a:r>
              <a:rPr lang="en-US" dirty="0" smtClean="0"/>
              <a:t> </a:t>
            </a:r>
            <a:r>
              <a:rPr lang="en-US" dirty="0" err="1" smtClean="0"/>
              <a:t>ուղեկից</a:t>
            </a:r>
            <a:endParaRPr lang="en-US" dirty="0" smtClean="0"/>
          </a:p>
          <a:p>
            <a:pPr lvl="0"/>
            <a:r>
              <a:rPr lang="en-US" dirty="0" err="1" smtClean="0"/>
              <a:t>հմայիչ</a:t>
            </a:r>
            <a:r>
              <a:rPr lang="en-US" dirty="0" smtClean="0"/>
              <a:t> </a:t>
            </a:r>
            <a:r>
              <a:rPr lang="en-US" dirty="0" err="1" smtClean="0"/>
              <a:t>կին</a:t>
            </a:r>
            <a:endParaRPr lang="en-US" dirty="0" smtClean="0"/>
          </a:p>
          <a:p>
            <a:pPr lvl="0"/>
            <a:r>
              <a:rPr lang="en-US" dirty="0" err="1" smtClean="0"/>
              <a:t>տնային</a:t>
            </a:r>
            <a:r>
              <a:rPr lang="en-US" dirty="0" smtClean="0"/>
              <a:t> </a:t>
            </a:r>
            <a:r>
              <a:rPr lang="en-US" dirty="0" err="1" smtClean="0"/>
              <a:t>տնտեսության</a:t>
            </a:r>
            <a:r>
              <a:rPr lang="en-US" dirty="0" smtClean="0"/>
              <a:t> </a:t>
            </a:r>
            <a:r>
              <a:rPr lang="en-US" dirty="0" err="1" smtClean="0"/>
              <a:t>վարում</a:t>
            </a:r>
            <a:endParaRPr lang="en-US" dirty="0" smtClean="0"/>
          </a:p>
          <a:p>
            <a:r>
              <a:rPr lang="en-US" dirty="0" err="1" smtClean="0"/>
              <a:t>հիացմունք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6248401" y="2438400"/>
            <a:ext cx="4041775" cy="395128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err="1" smtClean="0"/>
              <a:t>քնքշություն</a:t>
            </a:r>
            <a:endParaRPr lang="en-US" dirty="0" smtClean="0"/>
          </a:p>
          <a:p>
            <a:pPr lvl="0"/>
            <a:r>
              <a:rPr lang="en-US" dirty="0" err="1" smtClean="0"/>
              <a:t>խոսելու</a:t>
            </a:r>
            <a:r>
              <a:rPr lang="en-US" dirty="0" smtClean="0"/>
              <a:t>, </a:t>
            </a:r>
            <a:r>
              <a:rPr lang="en-US" dirty="0" err="1" smtClean="0"/>
              <a:t>զրուցելու</a:t>
            </a:r>
            <a:r>
              <a:rPr lang="en-US" dirty="0" smtClean="0"/>
              <a:t> </a:t>
            </a:r>
            <a:r>
              <a:rPr lang="en-US" dirty="0" err="1" smtClean="0"/>
              <a:t>հնարավորություն</a:t>
            </a:r>
            <a:endParaRPr lang="en-US" dirty="0" smtClean="0"/>
          </a:p>
          <a:p>
            <a:pPr lvl="0"/>
            <a:r>
              <a:rPr lang="en-US" dirty="0" err="1" smtClean="0"/>
              <a:t>ազնվություն</a:t>
            </a:r>
            <a:r>
              <a:rPr lang="en-US" dirty="0" smtClean="0"/>
              <a:t> և </a:t>
            </a:r>
            <a:r>
              <a:rPr lang="en-US" dirty="0" err="1" smtClean="0"/>
              <a:t>անկեղծություն</a:t>
            </a:r>
            <a:endParaRPr lang="en-US" dirty="0" smtClean="0"/>
          </a:p>
          <a:p>
            <a:pPr lvl="0"/>
            <a:r>
              <a:rPr lang="en-US" dirty="0" err="1" smtClean="0"/>
              <a:t>ֆինանսական</a:t>
            </a:r>
            <a:r>
              <a:rPr lang="en-US" dirty="0" smtClean="0"/>
              <a:t> </a:t>
            </a:r>
            <a:r>
              <a:rPr lang="en-US" dirty="0" err="1" smtClean="0"/>
              <a:t>աջակցություն</a:t>
            </a:r>
            <a:endParaRPr lang="en-US" dirty="0" smtClean="0"/>
          </a:p>
          <a:p>
            <a:r>
              <a:rPr lang="en-US" dirty="0" err="1" smtClean="0"/>
              <a:t>ընտանիքի</a:t>
            </a:r>
            <a:r>
              <a:rPr lang="en-US" dirty="0" smtClean="0"/>
              <a:t> </a:t>
            </a:r>
            <a:r>
              <a:rPr lang="en-US" dirty="0" err="1" smtClean="0"/>
              <a:t>նվիրվածություն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29" y="188413"/>
            <a:ext cx="8736453" cy="6528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9228" y="5998029"/>
            <a:ext cx="480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Ես</a:t>
            </a:r>
            <a:r>
              <a:rPr lang="en-US" b="1" dirty="0" smtClean="0"/>
              <a:t> և </a:t>
            </a:r>
            <a:r>
              <a:rPr lang="en-US" b="1" dirty="0" err="1" smtClean="0"/>
              <a:t>շրջակա</a:t>
            </a:r>
            <a:r>
              <a:rPr lang="en-US" b="1" dirty="0" smtClean="0"/>
              <a:t> </a:t>
            </a:r>
            <a:r>
              <a:rPr lang="en-US" b="1" dirty="0" err="1" smtClean="0"/>
              <a:t>աշխարհը</a:t>
            </a:r>
            <a:r>
              <a:rPr lang="en-US" b="1" dirty="0" smtClean="0"/>
              <a:t>, 3-րդ </a:t>
            </a:r>
            <a:r>
              <a:rPr lang="en-US" b="1" dirty="0" err="1" smtClean="0"/>
              <a:t>դասարան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5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30364" t="11687" r="26477" b="10100"/>
          <a:stretch/>
        </p:blipFill>
        <p:spPr bwMode="auto">
          <a:xfrm>
            <a:off x="2612570" y="326572"/>
            <a:ext cx="6455229" cy="6313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27029" y="555170"/>
            <a:ext cx="20233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Այբբենարան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1850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200" b="1" dirty="0" err="1"/>
              <a:t>Որո՞նք</a:t>
            </a:r>
            <a:r>
              <a:rPr lang="en-US" sz="2200" b="1" dirty="0"/>
              <a:t> </a:t>
            </a:r>
            <a:r>
              <a:rPr lang="en-US" sz="2200" b="1" dirty="0" err="1"/>
              <a:t>են</a:t>
            </a:r>
            <a:r>
              <a:rPr lang="en-US" sz="2200" b="1" dirty="0"/>
              <a:t> </a:t>
            </a:r>
            <a:r>
              <a:rPr lang="en-US" sz="2200" b="1" dirty="0" err="1"/>
              <a:t>կանանց</a:t>
            </a:r>
            <a:r>
              <a:rPr lang="en-US" sz="2200" b="1" dirty="0"/>
              <a:t> և </a:t>
            </a:r>
            <a:r>
              <a:rPr lang="en-US" sz="2200" b="1" dirty="0" err="1"/>
              <a:t>տղամարդկանց</a:t>
            </a:r>
            <a:r>
              <a:rPr lang="en-US" sz="2200" b="1" dirty="0"/>
              <a:t> </a:t>
            </a:r>
            <a:r>
              <a:rPr lang="en-US" sz="2200" b="1" dirty="0" err="1"/>
              <a:t>միջև</a:t>
            </a:r>
            <a:r>
              <a:rPr lang="en-US" sz="2200" b="1" dirty="0"/>
              <a:t> </a:t>
            </a:r>
            <a:r>
              <a:rPr lang="en-US" sz="2200" b="1" dirty="0" err="1"/>
              <a:t>անհավասարության</a:t>
            </a:r>
            <a:r>
              <a:rPr lang="en-US" sz="2200" b="1" dirty="0"/>
              <a:t>/</a:t>
            </a:r>
            <a:r>
              <a:rPr lang="en-US" sz="2200" b="1" dirty="0" err="1"/>
              <a:t>անարդարության</a:t>
            </a:r>
            <a:r>
              <a:rPr lang="en-US" sz="2200" b="1" dirty="0"/>
              <a:t> </a:t>
            </a:r>
            <a:r>
              <a:rPr lang="en-US" sz="2200" b="1" dirty="0" err="1"/>
              <a:t>պատճառները</a:t>
            </a:r>
            <a:r>
              <a:rPr lang="en-US" sz="2200" b="1" dirty="0"/>
              <a:t>: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dirty="0" smtClean="0"/>
              <a:t>2010 </a:t>
            </a:r>
            <a:r>
              <a:rPr lang="en-US" sz="2200" dirty="0"/>
              <a:t>և 2017 </a:t>
            </a:r>
            <a:r>
              <a:rPr lang="en-US" sz="2200" dirty="0" err="1" smtClean="0"/>
              <a:t>թթ</a:t>
            </a:r>
            <a:r>
              <a:rPr lang="en-US" sz="2200" dirty="0" smtClean="0"/>
              <a:t>. </a:t>
            </a:r>
            <a:r>
              <a:rPr lang="en-US" sz="2200" dirty="0" err="1" smtClean="0"/>
              <a:t>ուսուցիչների</a:t>
            </a:r>
            <a:r>
              <a:rPr lang="en-US" sz="2200" dirty="0" smtClean="0"/>
              <a:t> </a:t>
            </a:r>
            <a:r>
              <a:rPr lang="en-US" sz="2200" dirty="0" err="1" smtClean="0"/>
              <a:t>հարցումների</a:t>
            </a:r>
            <a:r>
              <a:rPr lang="en-US" sz="2200" dirty="0" smtClean="0"/>
              <a:t> </a:t>
            </a:r>
            <a:r>
              <a:rPr lang="en-US" sz="2200" dirty="0" err="1" smtClean="0"/>
              <a:t>համեմատություն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46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b="1" dirty="0" err="1"/>
              <a:t>Ձեր</a:t>
            </a:r>
            <a:r>
              <a:rPr lang="en-US" sz="2600" b="1" dirty="0"/>
              <a:t> </a:t>
            </a:r>
            <a:r>
              <a:rPr lang="en-US" sz="2600" b="1" dirty="0" err="1"/>
              <a:t>կարծիքով</a:t>
            </a:r>
            <a:r>
              <a:rPr lang="en-US" sz="2600" b="1" dirty="0"/>
              <a:t> </a:t>
            </a:r>
            <a:r>
              <a:rPr lang="en-US" sz="2600" b="1" dirty="0" err="1"/>
              <a:t>ի՞նչ</a:t>
            </a:r>
            <a:r>
              <a:rPr lang="en-US" sz="2600" b="1" dirty="0"/>
              <a:t> </a:t>
            </a:r>
            <a:r>
              <a:rPr lang="en-US" sz="2600" b="1" dirty="0" err="1"/>
              <a:t>որակներ</a:t>
            </a:r>
            <a:r>
              <a:rPr lang="en-US" sz="2600" b="1" dirty="0"/>
              <a:t> </a:t>
            </a:r>
            <a:r>
              <a:rPr lang="en-US" sz="2600" b="1" dirty="0" err="1"/>
              <a:t>են</a:t>
            </a:r>
            <a:r>
              <a:rPr lang="en-US" sz="2600" b="1" dirty="0"/>
              <a:t> </a:t>
            </a:r>
            <a:r>
              <a:rPr lang="en-US" sz="2600" b="1" dirty="0" err="1"/>
              <a:t>հատուկ</a:t>
            </a:r>
            <a:r>
              <a:rPr lang="en-US" sz="2600" b="1" dirty="0"/>
              <a:t> </a:t>
            </a:r>
            <a:r>
              <a:rPr lang="en-US" sz="2600" b="1" dirty="0" err="1"/>
              <a:t>աղջիկներին</a:t>
            </a:r>
            <a:r>
              <a:rPr lang="en-US" sz="2600" b="1" dirty="0"/>
              <a:t> և </a:t>
            </a:r>
            <a:r>
              <a:rPr lang="en-US" sz="2600" b="1" dirty="0" err="1" smtClean="0"/>
              <a:t>տղաներին</a:t>
            </a:r>
            <a:r>
              <a:rPr lang="en-US" sz="2600" b="1" dirty="0" smtClean="0"/>
              <a:t>, 2017թ.</a:t>
            </a:r>
            <a:br>
              <a:rPr lang="en-US" sz="2600" b="1" dirty="0" smtClean="0"/>
            </a:br>
            <a:r>
              <a:rPr lang="en-US" sz="2600" dirty="0" smtClean="0"/>
              <a:t>(</a:t>
            </a:r>
            <a:r>
              <a:rPr lang="en-US" sz="2600" dirty="0" err="1" smtClean="0"/>
              <a:t>Ուսուցիչների</a:t>
            </a:r>
            <a:r>
              <a:rPr lang="en-US" sz="2600" dirty="0" smtClean="0"/>
              <a:t> </a:t>
            </a:r>
            <a:r>
              <a:rPr lang="en-US" sz="2600" dirty="0" err="1"/>
              <a:t>հարցում</a:t>
            </a:r>
            <a:r>
              <a:rPr lang="en-US" sz="2600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95300" y="1536700"/>
          <a:ext cx="111252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63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hy-AM" sz="2200" b="1" dirty="0"/>
              <a:t>Ձեր կարծիքով ո՞ւմ համար է ավելի կարևոր…: 2010թ. և 2017թ. հարցումների համեմատություն: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hy-AM" sz="2200" dirty="0" smtClean="0"/>
              <a:t>Պատասխանների </a:t>
            </a:r>
            <a:r>
              <a:rPr lang="hy-AM" sz="2200" dirty="0"/>
              <a:t>բաշխումը՝ ըստ </a:t>
            </a:r>
            <a:r>
              <a:rPr lang="hy-AM" sz="2200" dirty="0" smtClean="0"/>
              <a:t>տղաների</a:t>
            </a:r>
            <a:r>
              <a:rPr lang="en-US" sz="2200" dirty="0" smtClean="0"/>
              <a:t> </a:t>
            </a:r>
            <a:r>
              <a:rPr lang="hy-AM" sz="2200" dirty="0" smtClean="0"/>
              <a:t>և աղջիկների</a:t>
            </a:r>
            <a:r>
              <a:rPr lang="en-US" sz="2200" dirty="0" smtClean="0"/>
              <a:t>%</a:t>
            </a:r>
            <a:r>
              <a:rPr lang="hy-AM" sz="2200" dirty="0" smtClean="0"/>
              <a:t>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hy-AM" sz="2200" dirty="0" smtClean="0"/>
              <a:t>(</a:t>
            </a:r>
            <a:r>
              <a:rPr lang="hy-AM" sz="2200" dirty="0"/>
              <a:t>Ուսուցիչների հարցում</a:t>
            </a:r>
            <a:r>
              <a:rPr lang="hy-AM" sz="2200" dirty="0" smtClean="0"/>
              <a:t>)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4"/>
          <a:ext cx="4826000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6400800" y="1825624"/>
          <a:ext cx="4838700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08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28862"/>
          </a:xfrm>
        </p:spPr>
        <p:txBody>
          <a:bodyPr/>
          <a:lstStyle/>
          <a:p>
            <a:pPr algn="ctr"/>
            <a:r>
              <a:rPr lang="hy-AM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Որակյալ բովանդակություն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1486"/>
            <a:ext cx="10515600" cy="5175477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Ուսանողակենտրոն</a:t>
            </a:r>
            <a:r>
              <a:rPr lang="en-US" dirty="0"/>
              <a:t>, </a:t>
            </a:r>
            <a:r>
              <a:rPr lang="en-US" dirty="0" err="1"/>
              <a:t>ոչ</a:t>
            </a:r>
            <a:r>
              <a:rPr lang="en-US" dirty="0"/>
              <a:t> </a:t>
            </a:r>
            <a:r>
              <a:rPr lang="en-US" dirty="0" err="1"/>
              <a:t>խտրական</a:t>
            </a:r>
            <a:r>
              <a:rPr lang="en-US" dirty="0"/>
              <a:t>, </a:t>
            </a:r>
            <a:r>
              <a:rPr lang="en-US" dirty="0" err="1"/>
              <a:t>ստանդարտացված</a:t>
            </a:r>
            <a:r>
              <a:rPr lang="en-US" dirty="0"/>
              <a:t> </a:t>
            </a:r>
            <a:r>
              <a:rPr lang="en-US" dirty="0" err="1"/>
              <a:t>ուսումնական</a:t>
            </a:r>
            <a:r>
              <a:rPr lang="en-US" dirty="0"/>
              <a:t> </a:t>
            </a:r>
            <a:r>
              <a:rPr lang="en-US" dirty="0" err="1" smtClean="0"/>
              <a:t>ծրագրեր</a:t>
            </a:r>
            <a:endParaRPr lang="en-US" dirty="0"/>
          </a:p>
          <a:p>
            <a:pPr lvl="0"/>
            <a:r>
              <a:rPr lang="en-US" dirty="0" err="1"/>
              <a:t>Տեղական</a:t>
            </a:r>
            <a:r>
              <a:rPr lang="en-US" dirty="0"/>
              <a:t> և </a:t>
            </a:r>
            <a:r>
              <a:rPr lang="en-US" dirty="0" err="1"/>
              <a:t>ազգային</a:t>
            </a:r>
            <a:r>
              <a:rPr lang="en-US" dirty="0"/>
              <a:t> </a:t>
            </a:r>
            <a:r>
              <a:rPr lang="en-US" dirty="0" err="1"/>
              <a:t>բովանդակության</a:t>
            </a:r>
            <a:r>
              <a:rPr lang="en-US" dirty="0"/>
              <a:t> </a:t>
            </a:r>
            <a:r>
              <a:rPr lang="en-US" dirty="0" err="1"/>
              <a:t>առանձնահատկությունն</a:t>
            </a:r>
            <a:r>
              <a:rPr lang="en-US" dirty="0"/>
              <a:t> </a:t>
            </a:r>
            <a:r>
              <a:rPr lang="en-US" dirty="0" err="1"/>
              <a:t>ու</a:t>
            </a:r>
            <a:r>
              <a:rPr lang="en-US" dirty="0"/>
              <a:t> </a:t>
            </a:r>
            <a:r>
              <a:rPr lang="en-US" dirty="0" err="1"/>
              <a:t>արտացոլում</a:t>
            </a:r>
            <a:r>
              <a:rPr lang="en-US" dirty="0"/>
              <a:t>՝ </a:t>
            </a:r>
            <a:r>
              <a:rPr lang="en-US" dirty="0" err="1"/>
              <a:t>բովանդակության</a:t>
            </a:r>
            <a:r>
              <a:rPr lang="en-US" dirty="0"/>
              <a:t> </a:t>
            </a:r>
            <a:r>
              <a:rPr lang="en-US" dirty="0" err="1" smtClean="0"/>
              <a:t>մեջ</a:t>
            </a:r>
            <a:endParaRPr lang="en-US" dirty="0"/>
          </a:p>
          <a:p>
            <a:pPr lvl="0"/>
            <a:r>
              <a:rPr lang="en-US" dirty="0" err="1" smtClean="0"/>
              <a:t>Գրագիտություն</a:t>
            </a:r>
            <a:endParaRPr lang="en-US" dirty="0"/>
          </a:p>
          <a:p>
            <a:pPr lvl="0"/>
            <a:r>
              <a:rPr lang="en-US" dirty="0" err="1"/>
              <a:t>Թվաբանություն</a:t>
            </a:r>
            <a:r>
              <a:rPr lang="en-US" dirty="0"/>
              <a:t> և </a:t>
            </a:r>
            <a:r>
              <a:rPr lang="en-US" dirty="0" err="1" smtClean="0"/>
              <a:t>մաթեմաթիկա</a:t>
            </a:r>
            <a:endParaRPr lang="en-US" dirty="0"/>
          </a:p>
          <a:p>
            <a:pPr lvl="0"/>
            <a:r>
              <a:rPr lang="en-US" dirty="0" err="1"/>
              <a:t>Կյանքի</a:t>
            </a:r>
            <a:r>
              <a:rPr lang="en-US" dirty="0"/>
              <a:t> </a:t>
            </a:r>
            <a:r>
              <a:rPr lang="en-US" dirty="0" err="1" smtClean="0"/>
              <a:t>հմտություններ</a:t>
            </a:r>
            <a:endParaRPr lang="en-US" dirty="0"/>
          </a:p>
          <a:p>
            <a:pPr lvl="0"/>
            <a:r>
              <a:rPr lang="en-US" dirty="0" err="1"/>
              <a:t>Խաղաղության</a:t>
            </a:r>
            <a:r>
              <a:rPr lang="en-US" dirty="0"/>
              <a:t> </a:t>
            </a:r>
            <a:r>
              <a:rPr lang="en-US" dirty="0" err="1" smtClean="0"/>
              <a:t>կրթություն</a:t>
            </a:r>
            <a:endParaRPr lang="en-US" dirty="0"/>
          </a:p>
          <a:p>
            <a:pPr lvl="0"/>
            <a:r>
              <a:rPr lang="en-US" dirty="0" err="1"/>
              <a:t>Որակյալ</a:t>
            </a:r>
            <a:r>
              <a:rPr lang="en-US" dirty="0"/>
              <a:t> </a:t>
            </a:r>
            <a:r>
              <a:rPr lang="en-US" dirty="0" err="1"/>
              <a:t>բովանդակությունը</a:t>
            </a:r>
            <a:r>
              <a:rPr lang="en-US" dirty="0"/>
              <a:t> </a:t>
            </a:r>
            <a:r>
              <a:rPr lang="en-US" dirty="0" err="1"/>
              <a:t>մեծ</a:t>
            </a:r>
            <a:r>
              <a:rPr lang="en-US" dirty="0"/>
              <a:t> </a:t>
            </a:r>
            <a:r>
              <a:rPr lang="en-US" dirty="0" err="1"/>
              <a:t>թվով</a:t>
            </a:r>
            <a:r>
              <a:rPr lang="en-US" dirty="0"/>
              <a:t> </a:t>
            </a:r>
            <a:r>
              <a:rPr lang="en-US" dirty="0" err="1"/>
              <a:t>երեխաների</a:t>
            </a:r>
            <a:r>
              <a:rPr lang="en-US" dirty="0"/>
              <a:t> </a:t>
            </a:r>
            <a:r>
              <a:rPr lang="en-US" dirty="0" err="1"/>
              <a:t>հասցնելու</a:t>
            </a:r>
            <a:r>
              <a:rPr lang="en-US" dirty="0"/>
              <a:t> </a:t>
            </a:r>
            <a:r>
              <a:rPr lang="en-US" dirty="0" err="1" smtClean="0"/>
              <a:t>մարտահրավեր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Կրկնուսուցում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b="1" dirty="0" err="1" smtClean="0"/>
              <a:t>Բուհ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ընդունվելու</a:t>
            </a:r>
            <a:r>
              <a:rPr lang="en-US" sz="2600" b="1" dirty="0" smtClean="0"/>
              <a:t> </a:t>
            </a:r>
            <a:r>
              <a:rPr lang="en-US" sz="2600" b="1" dirty="0" err="1"/>
              <a:t>համար</a:t>
            </a:r>
            <a:r>
              <a:rPr lang="en-US" sz="2600" b="1" dirty="0"/>
              <a:t> </a:t>
            </a:r>
            <a:r>
              <a:rPr lang="en-US" sz="2600" b="1" dirty="0" err="1"/>
              <a:t>պարապե՞լ</a:t>
            </a:r>
            <a:r>
              <a:rPr lang="en-US" sz="2600" b="1" dirty="0"/>
              <a:t> </a:t>
            </a:r>
            <a:r>
              <a:rPr lang="en-US" sz="2600" b="1" dirty="0" err="1"/>
              <a:t>եք</a:t>
            </a:r>
            <a:r>
              <a:rPr lang="en-US" sz="2600" b="1" dirty="0"/>
              <a:t> </a:t>
            </a:r>
            <a:r>
              <a:rPr lang="en-US" sz="2600" b="1" dirty="0" err="1"/>
              <a:t>արդյոք</a:t>
            </a:r>
            <a:r>
              <a:rPr lang="en-US" sz="2600" b="1" dirty="0"/>
              <a:t> </a:t>
            </a:r>
            <a:r>
              <a:rPr lang="en-US" sz="2600" b="1" dirty="0" err="1"/>
              <a:t>կրկնուսույցի</a:t>
            </a:r>
            <a:r>
              <a:rPr lang="en-US" sz="2600" b="1" dirty="0"/>
              <a:t> </a:t>
            </a:r>
            <a:r>
              <a:rPr lang="en-US" sz="2600" b="1" dirty="0" err="1" smtClean="0"/>
              <a:t>մոտ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dirty="0"/>
              <a:t>(</a:t>
            </a:r>
            <a:r>
              <a:rPr lang="en-US" sz="2600" dirty="0" err="1"/>
              <a:t>Ուսանողների</a:t>
            </a:r>
            <a:r>
              <a:rPr lang="en-US" sz="2600" dirty="0"/>
              <a:t> </a:t>
            </a:r>
            <a:r>
              <a:rPr lang="en-US" sz="2600" dirty="0" err="1"/>
              <a:t>հարցում</a:t>
            </a:r>
            <a:r>
              <a:rPr lang="en-US" sz="2600" dirty="0"/>
              <a:t>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264229" y="2068286"/>
          <a:ext cx="7141028" cy="4093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25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389"/>
          </a:xfrm>
        </p:spPr>
        <p:txBody>
          <a:bodyPr>
            <a:normAutofit/>
          </a:bodyPr>
          <a:lstStyle/>
          <a:p>
            <a:pPr algn="ctr"/>
            <a:r>
              <a:rPr lang="hy-AM" sz="2200" b="1" dirty="0" smtClean="0"/>
              <a:t>Աղքատությունը</a:t>
            </a:r>
            <a:r>
              <a:rPr lang="hy-AM" sz="2200" b="1" dirty="0"/>
              <a:t>, ներառյալ ծայրահեղ աղքատությունը՝ ըստ կրթության մակարդակի. </a:t>
            </a:r>
            <a:r>
              <a:rPr lang="en-US" sz="2200" b="1" dirty="0"/>
              <a:t>2010-2015թթ. </a:t>
            </a:r>
            <a:r>
              <a:rPr lang="en-US" sz="2200" b="1" dirty="0" smtClean="0"/>
              <a:t>(%) (ԱՎԾ)</a:t>
            </a:r>
            <a:endParaRPr lang="en-US" sz="2200" b="1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511629" y="1393372"/>
          <a:ext cx="10276113" cy="508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37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/>
              <a:t>Քանի</a:t>
            </a:r>
            <a:r>
              <a:rPr lang="en-US" sz="3200" b="1" dirty="0"/>
              <a:t>՞ </a:t>
            </a:r>
            <a:r>
              <a:rPr lang="en-US" sz="3200" b="1" dirty="0" err="1"/>
              <a:t>առարկա</a:t>
            </a:r>
            <a:r>
              <a:rPr lang="en-US" sz="3200" b="1" dirty="0"/>
              <a:t> </a:t>
            </a:r>
            <a:r>
              <a:rPr lang="en-US" sz="3200" b="1" dirty="0" err="1"/>
              <a:t>եք</a:t>
            </a:r>
            <a:r>
              <a:rPr lang="en-US" sz="3200" b="1" dirty="0"/>
              <a:t> </a:t>
            </a:r>
            <a:r>
              <a:rPr lang="en-US" sz="3200" b="1" dirty="0" err="1"/>
              <a:t>պարապել</a:t>
            </a:r>
            <a:r>
              <a:rPr lang="en-US" sz="3200" b="1" dirty="0"/>
              <a:t>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err="1" smtClean="0"/>
              <a:t>Պատասխանների</a:t>
            </a:r>
            <a:r>
              <a:rPr lang="en-US" sz="3200" dirty="0" smtClean="0"/>
              <a:t> </a:t>
            </a:r>
            <a:r>
              <a:rPr lang="en-US" sz="3200" dirty="0" err="1"/>
              <a:t>բաշխումն</a:t>
            </a:r>
            <a:r>
              <a:rPr lang="en-US" sz="3200" dirty="0"/>
              <a:t> </a:t>
            </a:r>
            <a:r>
              <a:rPr lang="en-US" sz="3200" dirty="0" err="1"/>
              <a:t>ըստ</a:t>
            </a:r>
            <a:r>
              <a:rPr lang="en-US" sz="3200" dirty="0"/>
              <a:t> </a:t>
            </a:r>
            <a:r>
              <a:rPr lang="en-US" sz="3200" dirty="0" err="1" smtClean="0"/>
              <a:t>կուրսերի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/>
              <a:t>(</a:t>
            </a:r>
            <a:r>
              <a:rPr lang="en-US" sz="2700" dirty="0" err="1" smtClean="0"/>
              <a:t>Ուսանողների</a:t>
            </a:r>
            <a:r>
              <a:rPr lang="en-US" sz="2700" dirty="0" smtClean="0"/>
              <a:t> </a:t>
            </a:r>
            <a:r>
              <a:rPr lang="en-US" sz="2700" dirty="0" err="1"/>
              <a:t>հարցում</a:t>
            </a:r>
            <a:r>
              <a:rPr lang="en-US" sz="2700" dirty="0"/>
              <a:t>)</a:t>
            </a:r>
          </a:p>
        </p:txBody>
      </p:sp>
      <p:pic>
        <p:nvPicPr>
          <p:cNvPr id="7171" name="Chart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77" y="2129063"/>
            <a:ext cx="8268380" cy="402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9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Ո՞ր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առարկաներն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են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պարապում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/>
              <a:t>(</a:t>
            </a:r>
            <a:r>
              <a:rPr lang="en-US" sz="2400" dirty="0" err="1"/>
              <a:t>Ուսանողների</a:t>
            </a:r>
            <a:r>
              <a:rPr lang="en-US" sz="2400" dirty="0"/>
              <a:t> </a:t>
            </a:r>
            <a:r>
              <a:rPr lang="en-US" sz="2400" dirty="0" err="1"/>
              <a:t>հարցում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Ուսանողների</a:t>
            </a:r>
            <a:r>
              <a:rPr lang="en-US" dirty="0"/>
              <a:t> </a:t>
            </a:r>
            <a:r>
              <a:rPr lang="en-US" dirty="0" err="1"/>
              <a:t>մեծամասնությունը</a:t>
            </a:r>
            <a:r>
              <a:rPr lang="en-US" dirty="0"/>
              <a:t> </a:t>
            </a:r>
            <a:r>
              <a:rPr lang="en-US" dirty="0" err="1"/>
              <a:t>պարապել</a:t>
            </a:r>
            <a:r>
              <a:rPr lang="en-US" dirty="0"/>
              <a:t> </a:t>
            </a:r>
            <a:r>
              <a:rPr lang="en-US" dirty="0" err="1"/>
              <a:t>են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հայոց</a:t>
            </a:r>
            <a:r>
              <a:rPr lang="en-US" dirty="0"/>
              <a:t> </a:t>
            </a:r>
            <a:r>
              <a:rPr lang="en-US" dirty="0" err="1"/>
              <a:t>լեզու</a:t>
            </a:r>
            <a:r>
              <a:rPr lang="en-US" dirty="0"/>
              <a:t> (28.0%), </a:t>
            </a:r>
          </a:p>
          <a:p>
            <a:r>
              <a:rPr lang="en-US" dirty="0" err="1"/>
              <a:t>օտար</a:t>
            </a:r>
            <a:r>
              <a:rPr lang="en-US" dirty="0"/>
              <a:t> </a:t>
            </a:r>
            <a:r>
              <a:rPr lang="en-US" dirty="0" err="1"/>
              <a:t>լեզու</a:t>
            </a:r>
            <a:r>
              <a:rPr lang="en-US" dirty="0"/>
              <a:t> (22.5%),</a:t>
            </a:r>
          </a:p>
          <a:p>
            <a:r>
              <a:rPr lang="en-US" dirty="0" err="1"/>
              <a:t>մաթեմատիկա</a:t>
            </a:r>
            <a:r>
              <a:rPr lang="en-US" dirty="0"/>
              <a:t> (17.1%):</a:t>
            </a:r>
          </a:p>
          <a:p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err="1"/>
              <a:t>Այս</a:t>
            </a:r>
            <a:r>
              <a:rPr lang="en-US" i="1" dirty="0"/>
              <a:t> </a:t>
            </a:r>
            <a:r>
              <a:rPr lang="en-US" i="1" dirty="0" err="1"/>
              <a:t>առարկաներին</a:t>
            </a:r>
            <a:r>
              <a:rPr lang="en-US" i="1" dirty="0"/>
              <a:t> ՀՀ </a:t>
            </a:r>
            <a:r>
              <a:rPr lang="en-US" i="1" dirty="0" err="1"/>
              <a:t>հանրակրթական</a:t>
            </a:r>
            <a:r>
              <a:rPr lang="en-US" i="1" dirty="0"/>
              <a:t> </a:t>
            </a:r>
            <a:r>
              <a:rPr lang="en-US" i="1" dirty="0" err="1"/>
              <a:t>դպրոցներում</a:t>
            </a:r>
            <a:r>
              <a:rPr lang="en-US" i="1" dirty="0"/>
              <a:t> </a:t>
            </a:r>
            <a:r>
              <a:rPr lang="en-US" i="1" dirty="0" err="1"/>
              <a:t>հատկացված</a:t>
            </a:r>
            <a:r>
              <a:rPr lang="en-US" i="1" dirty="0"/>
              <a:t> է </a:t>
            </a:r>
            <a:r>
              <a:rPr lang="en-US" i="1" dirty="0" err="1"/>
              <a:t>առավելագույն</a:t>
            </a:r>
            <a:r>
              <a:rPr lang="en-US" i="1" dirty="0"/>
              <a:t> </a:t>
            </a:r>
            <a:r>
              <a:rPr lang="en-US" i="1" dirty="0" err="1"/>
              <a:t>ժամաքանակը</a:t>
            </a:r>
            <a:r>
              <a:rPr lang="en-US" i="1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247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4795" y="1217710"/>
            <a:ext cx="41072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Մաթեմատիկա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4-րդ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դասարան</a:t>
            </a:r>
            <a:endParaRPr lang="en-US" sz="2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11667"/>
              </p:ext>
            </p:extLst>
          </p:nvPr>
        </p:nvGraphicFramePr>
        <p:xfrm>
          <a:off x="561701" y="1891206"/>
          <a:ext cx="4641670" cy="4350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7425">
                  <a:extLst>
                    <a:ext uri="{9D8B030D-6E8A-4147-A177-3AD203B41FA5}">
                      <a16:colId xmlns:a16="http://schemas.microsoft.com/office/drawing/2014/main" val="1648595605"/>
                    </a:ext>
                  </a:extLst>
                </a:gridCol>
                <a:gridCol w="1504245">
                  <a:extLst>
                    <a:ext uri="{9D8B030D-6E8A-4147-A177-3AD203B41FA5}">
                      <a16:colId xmlns:a16="http://schemas.microsoft.com/office/drawing/2014/main" val="2382906690"/>
                    </a:ext>
                  </a:extLst>
                </a:gridCol>
              </a:tblGrid>
              <a:tr h="536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Երկիրը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Միավորը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815648"/>
                  </a:ext>
                </a:extLst>
              </a:tr>
              <a:tr h="5448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err="1">
                          <a:effectLst/>
                        </a:rPr>
                        <a:t>Ռուսաստան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542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4577358"/>
                  </a:ext>
                </a:extLst>
              </a:tr>
              <a:tr h="5448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err="1">
                          <a:effectLst/>
                        </a:rPr>
                        <a:t>Ղազախստան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5450518"/>
                  </a:ext>
                </a:extLst>
              </a:tr>
              <a:tr h="5448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Թուրքիա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300830"/>
                  </a:ext>
                </a:extLst>
              </a:tr>
              <a:tr h="5448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err="1">
                          <a:effectLst/>
                        </a:rPr>
                        <a:t>Ադրբեջան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0011113"/>
                  </a:ext>
                </a:extLst>
              </a:tr>
              <a:tr h="5448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err="1">
                          <a:effectLst/>
                        </a:rPr>
                        <a:t>Հայաստան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099797"/>
                  </a:ext>
                </a:extLst>
              </a:tr>
              <a:tr h="5448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err="1">
                          <a:effectLst/>
                        </a:rPr>
                        <a:t>Վրաստան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24484"/>
                  </a:ext>
                </a:extLst>
              </a:tr>
              <a:tr h="5448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err="1">
                          <a:effectLst/>
                        </a:rPr>
                        <a:t>Իրան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276166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97114" y="1217710"/>
            <a:ext cx="41889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Մաթեմատիկա</a:t>
            </a:r>
            <a:r>
              <a:rPr lang="en-US" sz="2200" b="1" dirty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8-րդ </a:t>
            </a:r>
            <a:r>
              <a:rPr lang="en-US" sz="2200" b="1" dirty="0" err="1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դասարան</a:t>
            </a:r>
            <a:endParaRPr lang="en-US" sz="22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678689"/>
              </p:ext>
            </p:extLst>
          </p:nvPr>
        </p:nvGraphicFramePr>
        <p:xfrm>
          <a:off x="6555776" y="1891206"/>
          <a:ext cx="4871645" cy="4349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2871">
                  <a:extLst>
                    <a:ext uri="{9D8B030D-6E8A-4147-A177-3AD203B41FA5}">
                      <a16:colId xmlns:a16="http://schemas.microsoft.com/office/drawing/2014/main" val="1648595605"/>
                    </a:ext>
                  </a:extLst>
                </a:gridCol>
                <a:gridCol w="1578774">
                  <a:extLst>
                    <a:ext uri="{9D8B030D-6E8A-4147-A177-3AD203B41FA5}">
                      <a16:colId xmlns:a16="http://schemas.microsoft.com/office/drawing/2014/main" val="2382906690"/>
                    </a:ext>
                  </a:extLst>
                </a:gridCol>
              </a:tblGrid>
              <a:tr h="503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Երկիրը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Միավորը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815648"/>
                  </a:ext>
                </a:extLst>
              </a:tr>
              <a:tr h="5448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err="1">
                          <a:effectLst/>
                        </a:rPr>
                        <a:t>Ռուսաստան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539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4577358"/>
                  </a:ext>
                </a:extLst>
              </a:tr>
              <a:tr h="5448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err="1">
                          <a:effectLst/>
                        </a:rPr>
                        <a:t>Ղազախստան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487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5450518"/>
                  </a:ext>
                </a:extLst>
              </a:tr>
              <a:tr h="5448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Թուրքիա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452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300830"/>
                  </a:ext>
                </a:extLst>
              </a:tr>
              <a:tr h="5448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err="1">
                          <a:effectLst/>
                        </a:rPr>
                        <a:t>Ադրբեջան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</a:rPr>
                        <a:t>Չկա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ցուցանիշ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0011113"/>
                  </a:ext>
                </a:extLst>
              </a:tr>
              <a:tr h="5448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err="1">
                          <a:effectLst/>
                        </a:rPr>
                        <a:t>Հայաստան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467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099797"/>
                  </a:ext>
                </a:extLst>
              </a:tr>
              <a:tr h="5448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err="1">
                          <a:effectLst/>
                        </a:rPr>
                        <a:t>Վրաստան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431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24484"/>
                  </a:ext>
                </a:extLst>
              </a:tr>
              <a:tr h="5448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err="1">
                          <a:effectLst/>
                        </a:rPr>
                        <a:t>Իրան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276166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67838" y="206368"/>
            <a:ext cx="2170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TIMSS 2011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952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28862"/>
          </a:xfrm>
        </p:spPr>
        <p:txBody>
          <a:bodyPr/>
          <a:lstStyle/>
          <a:p>
            <a:pPr algn="ctr"/>
            <a:r>
              <a:rPr lang="hy-AM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Որակյալ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գործընթացներ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293914"/>
            <a:ext cx="11767458" cy="64661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/>
              <a:t>Ուսուցիչներ</a:t>
            </a:r>
            <a:endParaRPr lang="en-US" sz="1800" dirty="0"/>
          </a:p>
          <a:p>
            <a:pPr lvl="0"/>
            <a:r>
              <a:rPr lang="en-US" dirty="0" err="1" smtClean="0"/>
              <a:t>Մանկավարժական</a:t>
            </a:r>
            <a:r>
              <a:rPr lang="en-US" dirty="0" smtClean="0"/>
              <a:t> </a:t>
            </a:r>
            <a:r>
              <a:rPr lang="en-US" dirty="0" err="1"/>
              <a:t>կադրերի</a:t>
            </a:r>
            <a:r>
              <a:rPr lang="en-US" dirty="0"/>
              <a:t> </a:t>
            </a:r>
            <a:r>
              <a:rPr lang="en-US" dirty="0" err="1"/>
              <a:t>պատրաստում</a:t>
            </a:r>
            <a:endParaRPr lang="en-US" sz="1800" dirty="0"/>
          </a:p>
          <a:p>
            <a:pPr lvl="0"/>
            <a:r>
              <a:rPr lang="en-US" dirty="0" err="1"/>
              <a:t>Ուսուցիչների</a:t>
            </a:r>
            <a:r>
              <a:rPr lang="en-US" dirty="0"/>
              <a:t> </a:t>
            </a:r>
            <a:r>
              <a:rPr lang="en-US" dirty="0" err="1"/>
              <a:t>կարողություններ</a:t>
            </a:r>
            <a:r>
              <a:rPr lang="en-US" dirty="0"/>
              <a:t> և </a:t>
            </a:r>
            <a:r>
              <a:rPr lang="en-US" dirty="0" err="1"/>
              <a:t>դպրոցի</a:t>
            </a:r>
            <a:r>
              <a:rPr lang="en-US" dirty="0"/>
              <a:t> </a:t>
            </a:r>
            <a:r>
              <a:rPr lang="en-US" dirty="0" err="1"/>
              <a:t>արդյունավետություն</a:t>
            </a:r>
            <a:endParaRPr lang="en-US" sz="1800" dirty="0"/>
          </a:p>
          <a:p>
            <a:pPr lvl="1"/>
            <a:r>
              <a:rPr lang="en-US" dirty="0" err="1"/>
              <a:t>Ուսուցիչների</a:t>
            </a:r>
            <a:r>
              <a:rPr lang="en-US" dirty="0"/>
              <a:t> </a:t>
            </a:r>
            <a:r>
              <a:rPr lang="en-US" dirty="0" err="1"/>
              <a:t>ներկա</a:t>
            </a:r>
            <a:r>
              <a:rPr lang="en-US" dirty="0"/>
              <a:t> </a:t>
            </a:r>
            <a:r>
              <a:rPr lang="en-US" dirty="0" err="1"/>
              <a:t>գտնվելը</a:t>
            </a:r>
            <a:r>
              <a:rPr lang="en-US" dirty="0"/>
              <a:t> </a:t>
            </a:r>
            <a:r>
              <a:rPr lang="en-US" dirty="0" err="1"/>
              <a:t>դասարանում</a:t>
            </a:r>
            <a:r>
              <a:rPr lang="en-US" dirty="0"/>
              <a:t>, </a:t>
            </a:r>
            <a:r>
              <a:rPr lang="en-US" dirty="0" err="1"/>
              <a:t>տրանսպորտային</a:t>
            </a:r>
            <a:r>
              <a:rPr lang="en-US" dirty="0"/>
              <a:t> և </a:t>
            </a:r>
            <a:r>
              <a:rPr lang="en-US" dirty="0" err="1"/>
              <a:t>ընտանեկան</a:t>
            </a:r>
            <a:r>
              <a:rPr lang="en-US" dirty="0"/>
              <a:t> </a:t>
            </a:r>
            <a:r>
              <a:rPr lang="en-US" dirty="0" err="1"/>
              <a:t>խնդիրներ</a:t>
            </a:r>
            <a:endParaRPr lang="en-US" sz="1600" dirty="0"/>
          </a:p>
          <a:p>
            <a:pPr lvl="1"/>
            <a:r>
              <a:rPr lang="en-US" dirty="0" err="1"/>
              <a:t>Կիրառվող</a:t>
            </a:r>
            <a:r>
              <a:rPr lang="en-US" dirty="0"/>
              <a:t> </a:t>
            </a:r>
            <a:r>
              <a:rPr lang="en-US" dirty="0" err="1"/>
              <a:t>մեթոդների</a:t>
            </a:r>
            <a:r>
              <a:rPr lang="en-US" dirty="0"/>
              <a:t> </a:t>
            </a:r>
            <a:r>
              <a:rPr lang="en-US" dirty="0" err="1"/>
              <a:t>արդիականություն</a:t>
            </a:r>
            <a:r>
              <a:rPr lang="en-US" dirty="0"/>
              <a:t> և </a:t>
            </a:r>
            <a:r>
              <a:rPr lang="en-US" dirty="0" err="1"/>
              <a:t>արդյունավետություն</a:t>
            </a:r>
            <a:endParaRPr lang="en-US" sz="1600" dirty="0"/>
          </a:p>
          <a:p>
            <a:pPr lvl="1"/>
            <a:r>
              <a:rPr lang="en-US" dirty="0" err="1"/>
              <a:t>Ուսուցիչների</a:t>
            </a:r>
            <a:r>
              <a:rPr lang="en-US" dirty="0"/>
              <a:t> </a:t>
            </a:r>
            <a:r>
              <a:rPr lang="en-US" dirty="0" err="1"/>
              <a:t>սոցիալական</a:t>
            </a:r>
            <a:r>
              <a:rPr lang="en-US" dirty="0"/>
              <a:t> </a:t>
            </a:r>
            <a:r>
              <a:rPr lang="en-US" dirty="0" err="1"/>
              <a:t>պաշտպանվածություն</a:t>
            </a:r>
            <a:r>
              <a:rPr lang="en-US" dirty="0"/>
              <a:t>, </a:t>
            </a:r>
            <a:r>
              <a:rPr lang="en-US" dirty="0" err="1"/>
              <a:t>աշխատանքային</a:t>
            </a:r>
            <a:r>
              <a:rPr lang="en-US" dirty="0"/>
              <a:t> </a:t>
            </a:r>
            <a:r>
              <a:rPr lang="en-US" dirty="0" err="1"/>
              <a:t>իրավունքներ</a:t>
            </a:r>
            <a:endParaRPr lang="en-US" sz="1600" dirty="0"/>
          </a:p>
          <a:p>
            <a:pPr lvl="0"/>
            <a:r>
              <a:rPr lang="en-US" dirty="0" err="1"/>
              <a:t>Ուսուցիչների</a:t>
            </a:r>
            <a:r>
              <a:rPr lang="en-US" dirty="0"/>
              <a:t> </a:t>
            </a:r>
            <a:r>
              <a:rPr lang="en-US" dirty="0" err="1"/>
              <a:t>մասնագիտական</a:t>
            </a:r>
            <a:r>
              <a:rPr lang="en-US" dirty="0"/>
              <a:t> </a:t>
            </a:r>
            <a:r>
              <a:rPr lang="en-US" dirty="0" err="1"/>
              <a:t>որակների</a:t>
            </a:r>
            <a:r>
              <a:rPr lang="en-US" dirty="0"/>
              <a:t> </a:t>
            </a:r>
            <a:r>
              <a:rPr lang="en-US" dirty="0" err="1"/>
              <a:t>շարունակական</a:t>
            </a:r>
            <a:r>
              <a:rPr lang="en-US" dirty="0"/>
              <a:t> </a:t>
            </a:r>
            <a:r>
              <a:rPr lang="en-US" dirty="0" err="1"/>
              <a:t>բարելավում</a:t>
            </a:r>
            <a:endParaRPr lang="en-US" sz="1800" dirty="0"/>
          </a:p>
          <a:p>
            <a:pPr lvl="0"/>
            <a:r>
              <a:rPr lang="en-US" dirty="0" err="1"/>
              <a:t>Ընթացիկ</a:t>
            </a:r>
            <a:r>
              <a:rPr lang="en-US" dirty="0"/>
              <a:t> </a:t>
            </a:r>
            <a:r>
              <a:rPr lang="en-US" dirty="0" err="1"/>
              <a:t>աջակցություն</a:t>
            </a:r>
            <a:r>
              <a:rPr lang="en-US" dirty="0"/>
              <a:t> </a:t>
            </a:r>
            <a:r>
              <a:rPr lang="en-US" dirty="0" err="1"/>
              <a:t>ուսուցիչներին</a:t>
            </a:r>
            <a:r>
              <a:rPr lang="en-US" dirty="0"/>
              <a:t>՝ </a:t>
            </a:r>
            <a:r>
              <a:rPr lang="en-US" dirty="0" err="1"/>
              <a:t>երեխայակենտրոն</a:t>
            </a:r>
            <a:r>
              <a:rPr lang="en-US" dirty="0"/>
              <a:t> </a:t>
            </a:r>
            <a:r>
              <a:rPr lang="en-US" dirty="0" err="1"/>
              <a:t>ուսուցման</a:t>
            </a:r>
            <a:r>
              <a:rPr lang="en-US" dirty="0"/>
              <a:t> և </a:t>
            </a:r>
            <a:r>
              <a:rPr lang="en-US" dirty="0" err="1"/>
              <a:t>այլ</a:t>
            </a:r>
            <a:r>
              <a:rPr lang="en-US" dirty="0"/>
              <a:t> </a:t>
            </a:r>
            <a:r>
              <a:rPr lang="en-US" dirty="0" err="1"/>
              <a:t>նորարարական</a:t>
            </a:r>
            <a:r>
              <a:rPr lang="en-US" dirty="0"/>
              <a:t> </a:t>
            </a:r>
            <a:r>
              <a:rPr lang="en-US" dirty="0" err="1"/>
              <a:t>մեթոդների</a:t>
            </a:r>
            <a:r>
              <a:rPr lang="en-US" dirty="0"/>
              <a:t> </a:t>
            </a:r>
            <a:r>
              <a:rPr lang="en-US" dirty="0" err="1"/>
              <a:t>կիրառման</a:t>
            </a:r>
            <a:r>
              <a:rPr lang="en-US" dirty="0"/>
              <a:t> </a:t>
            </a:r>
            <a:r>
              <a:rPr lang="en-US" dirty="0" err="1"/>
              <a:t>հարցում</a:t>
            </a:r>
            <a:endParaRPr lang="en-US" sz="1800" dirty="0"/>
          </a:p>
          <a:p>
            <a:pPr lvl="0"/>
            <a:r>
              <a:rPr lang="en-US" dirty="0" err="1"/>
              <a:t>Ուսուցիչների</a:t>
            </a:r>
            <a:r>
              <a:rPr lang="en-US" dirty="0"/>
              <a:t> և </a:t>
            </a:r>
            <a:r>
              <a:rPr lang="en-US" dirty="0" err="1"/>
              <a:t>ուսանողների</a:t>
            </a:r>
            <a:r>
              <a:rPr lang="en-US" dirty="0"/>
              <a:t> </a:t>
            </a:r>
            <a:r>
              <a:rPr lang="en-US" dirty="0" err="1"/>
              <a:t>աջակցում</a:t>
            </a:r>
            <a:r>
              <a:rPr lang="en-US" dirty="0"/>
              <a:t> և </a:t>
            </a:r>
            <a:r>
              <a:rPr lang="en-US" dirty="0" err="1"/>
              <a:t>հզորացում</a:t>
            </a:r>
            <a:r>
              <a:rPr lang="en-US" dirty="0"/>
              <a:t>՝ </a:t>
            </a:r>
            <a:r>
              <a:rPr lang="en-US" dirty="0" err="1"/>
              <a:t>ժողովրդավար</a:t>
            </a:r>
            <a:r>
              <a:rPr lang="en-US" dirty="0"/>
              <a:t> </a:t>
            </a:r>
            <a:r>
              <a:rPr lang="en-US" dirty="0" err="1"/>
              <a:t>մեթոդներով</a:t>
            </a:r>
            <a:r>
              <a:rPr lang="en-US" dirty="0"/>
              <a:t>: </a:t>
            </a:r>
            <a:r>
              <a:rPr lang="en-US" dirty="0" err="1"/>
              <a:t>Ակտիվության</a:t>
            </a:r>
            <a:r>
              <a:rPr lang="en-US" dirty="0"/>
              <a:t> և </a:t>
            </a:r>
            <a:r>
              <a:rPr lang="en-US" dirty="0" err="1"/>
              <a:t>նախաձեռնողականության</a:t>
            </a:r>
            <a:r>
              <a:rPr lang="en-US" dirty="0"/>
              <a:t> </a:t>
            </a:r>
            <a:r>
              <a:rPr lang="en-US" dirty="0" err="1"/>
              <a:t>խթանում</a:t>
            </a:r>
            <a:r>
              <a:rPr lang="en-US" dirty="0"/>
              <a:t>՝ </a:t>
            </a:r>
            <a:r>
              <a:rPr lang="en-US" dirty="0" err="1"/>
              <a:t>ուսանողների</a:t>
            </a:r>
            <a:r>
              <a:rPr lang="en-US" dirty="0"/>
              <a:t> և </a:t>
            </a:r>
            <a:r>
              <a:rPr lang="en-US" dirty="0" err="1"/>
              <a:t>ուսուցիչների</a:t>
            </a:r>
            <a:r>
              <a:rPr lang="en-US" dirty="0"/>
              <a:t> </a:t>
            </a:r>
            <a:r>
              <a:rPr lang="en-US" dirty="0" err="1"/>
              <a:t>շրջանում</a:t>
            </a:r>
            <a:r>
              <a:rPr lang="en-US" dirty="0"/>
              <a:t>:</a:t>
            </a:r>
            <a:endParaRPr lang="en-US" sz="1800" dirty="0"/>
          </a:p>
          <a:p>
            <a:pPr lvl="0"/>
            <a:r>
              <a:rPr lang="en-US" dirty="0" err="1"/>
              <a:t>Ուսուցիչների</a:t>
            </a:r>
            <a:r>
              <a:rPr lang="en-US" dirty="0"/>
              <a:t> </a:t>
            </a:r>
            <a:r>
              <a:rPr lang="en-US" dirty="0" err="1"/>
              <a:t>հետադարձ</a:t>
            </a:r>
            <a:r>
              <a:rPr lang="en-US" dirty="0"/>
              <a:t> </a:t>
            </a:r>
            <a:r>
              <a:rPr lang="en-US" dirty="0" err="1"/>
              <a:t>կապի</a:t>
            </a:r>
            <a:r>
              <a:rPr lang="en-US" dirty="0"/>
              <a:t> </a:t>
            </a:r>
            <a:r>
              <a:rPr lang="en-US" dirty="0" err="1"/>
              <a:t>մեխանիզմ</a:t>
            </a:r>
            <a:r>
              <a:rPr lang="en-US" dirty="0"/>
              <a:t>:</a:t>
            </a:r>
            <a:endParaRPr lang="en-US" sz="1800" dirty="0"/>
          </a:p>
          <a:p>
            <a:pPr lvl="0"/>
            <a:r>
              <a:rPr lang="en-US" dirty="0" err="1"/>
              <a:t>Ուսուցիչների</a:t>
            </a:r>
            <a:r>
              <a:rPr lang="en-US" dirty="0"/>
              <a:t> </a:t>
            </a:r>
            <a:r>
              <a:rPr lang="en-US" dirty="0" err="1"/>
              <a:t>հավատն</a:t>
            </a:r>
            <a:r>
              <a:rPr lang="en-US" dirty="0"/>
              <a:t> </a:t>
            </a:r>
            <a:r>
              <a:rPr lang="en-US" dirty="0" err="1"/>
              <a:t>առ</a:t>
            </a:r>
            <a:r>
              <a:rPr lang="en-US" dirty="0"/>
              <a:t> </a:t>
            </a:r>
            <a:r>
              <a:rPr lang="en-US" dirty="0" err="1"/>
              <a:t>այն</a:t>
            </a:r>
            <a:r>
              <a:rPr lang="en-US" dirty="0"/>
              <a:t>, </a:t>
            </a:r>
            <a:r>
              <a:rPr lang="en-US" dirty="0" err="1"/>
              <a:t>որ</a:t>
            </a:r>
            <a:r>
              <a:rPr lang="en-US" dirty="0"/>
              <a:t> ԲՈԼՈՐ </a:t>
            </a:r>
            <a:r>
              <a:rPr lang="en-US" dirty="0" err="1"/>
              <a:t>երեխաները</a:t>
            </a:r>
            <a:r>
              <a:rPr lang="en-US" dirty="0"/>
              <a:t> </a:t>
            </a:r>
            <a:r>
              <a:rPr lang="en-US" dirty="0" err="1"/>
              <a:t>կարող</a:t>
            </a:r>
            <a:r>
              <a:rPr lang="en-US" dirty="0"/>
              <a:t> </a:t>
            </a:r>
            <a:r>
              <a:rPr lang="en-US" dirty="0" err="1"/>
              <a:t>են</a:t>
            </a:r>
            <a:r>
              <a:rPr lang="en-US" dirty="0"/>
              <a:t> </a:t>
            </a:r>
            <a:r>
              <a:rPr lang="en-US" dirty="0" err="1"/>
              <a:t>սովորել</a:t>
            </a:r>
            <a:r>
              <a:rPr lang="en-US" dirty="0"/>
              <a:t>:</a:t>
            </a:r>
            <a:endParaRPr lang="en-US" sz="1800" dirty="0"/>
          </a:p>
          <a:p>
            <a:pPr lvl="0"/>
            <a:r>
              <a:rPr lang="en-US" dirty="0" err="1"/>
              <a:t>Ուսուցիրների</a:t>
            </a:r>
            <a:r>
              <a:rPr lang="en-US" dirty="0"/>
              <a:t> </a:t>
            </a:r>
            <a:r>
              <a:rPr lang="en-US" dirty="0" err="1"/>
              <a:t>աշխատանքային</a:t>
            </a:r>
            <a:r>
              <a:rPr lang="en-US" dirty="0"/>
              <a:t> </a:t>
            </a:r>
            <a:r>
              <a:rPr lang="en-US" dirty="0" err="1"/>
              <a:t>պայմանները</a:t>
            </a:r>
            <a:r>
              <a:rPr lang="en-US" dirty="0"/>
              <a:t>: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sz="1800" dirty="0"/>
          </a:p>
          <a:p>
            <a:pPr marL="0" indent="0">
              <a:buNone/>
            </a:pPr>
            <a:r>
              <a:rPr lang="en-US" b="1" dirty="0" err="1" smtClean="0"/>
              <a:t>Վերահսկողություն</a:t>
            </a:r>
            <a:r>
              <a:rPr lang="en-US" b="1" dirty="0" smtClean="0"/>
              <a:t> </a:t>
            </a:r>
            <a:r>
              <a:rPr lang="en-US" b="1" dirty="0"/>
              <a:t>և </a:t>
            </a:r>
            <a:r>
              <a:rPr lang="en-US" b="1" dirty="0" err="1"/>
              <a:t>աջակցություն</a:t>
            </a:r>
            <a:endParaRPr lang="en-US" sz="1800" dirty="0"/>
          </a:p>
          <a:p>
            <a:pPr lvl="0"/>
            <a:r>
              <a:rPr lang="en-US" dirty="0" err="1" smtClean="0"/>
              <a:t>Վարչական</a:t>
            </a:r>
            <a:r>
              <a:rPr lang="en-US" dirty="0" smtClean="0"/>
              <a:t> </a:t>
            </a:r>
            <a:r>
              <a:rPr lang="en-US" dirty="0" err="1"/>
              <a:t>աջակցություն</a:t>
            </a:r>
            <a:r>
              <a:rPr lang="en-US" dirty="0"/>
              <a:t> և </a:t>
            </a:r>
            <a:r>
              <a:rPr lang="en-US" dirty="0" err="1"/>
              <a:t>առաջնորդություն</a:t>
            </a:r>
            <a:r>
              <a:rPr lang="en-US" dirty="0"/>
              <a:t>:</a:t>
            </a:r>
            <a:endParaRPr lang="en-US" sz="1800" dirty="0"/>
          </a:p>
          <a:p>
            <a:pPr lvl="0"/>
            <a:r>
              <a:rPr lang="en-US" dirty="0" err="1"/>
              <a:t>Ուսուցման</a:t>
            </a:r>
            <a:r>
              <a:rPr lang="en-US" dirty="0"/>
              <a:t> </a:t>
            </a:r>
            <a:r>
              <a:rPr lang="en-US" dirty="0" err="1"/>
              <a:t>լեզուների</a:t>
            </a:r>
            <a:r>
              <a:rPr lang="en-US" dirty="0"/>
              <a:t> </a:t>
            </a:r>
            <a:r>
              <a:rPr lang="en-US" dirty="0" err="1"/>
              <a:t>մատչելիություն</a:t>
            </a:r>
            <a:r>
              <a:rPr lang="en-US" dirty="0"/>
              <a:t>՝ </a:t>
            </a:r>
            <a:r>
              <a:rPr lang="en-US" dirty="0" err="1"/>
              <a:t>ուսանողների</a:t>
            </a:r>
            <a:r>
              <a:rPr lang="en-US" dirty="0"/>
              <a:t> </a:t>
            </a:r>
            <a:r>
              <a:rPr lang="en-US" dirty="0" err="1"/>
              <a:t>համար</a:t>
            </a:r>
            <a:r>
              <a:rPr lang="en-US" dirty="0"/>
              <a:t>:</a:t>
            </a:r>
            <a:endParaRPr lang="en-US" sz="1800" dirty="0"/>
          </a:p>
          <a:p>
            <a:pPr lvl="0"/>
            <a:r>
              <a:rPr lang="en-US" dirty="0" err="1"/>
              <a:t>Տեխնոլոգիաները</a:t>
            </a:r>
            <a:r>
              <a:rPr lang="en-US" dirty="0"/>
              <a:t> </a:t>
            </a:r>
            <a:r>
              <a:rPr lang="en-US" dirty="0" err="1"/>
              <a:t>կիրառում</a:t>
            </a:r>
            <a:r>
              <a:rPr lang="en-US" dirty="0"/>
              <a:t>` </a:t>
            </a:r>
            <a:r>
              <a:rPr lang="en-US" dirty="0" err="1"/>
              <a:t>անհավասարությունների</a:t>
            </a:r>
            <a:r>
              <a:rPr lang="en-US" dirty="0"/>
              <a:t> </a:t>
            </a:r>
            <a:r>
              <a:rPr lang="en-US" dirty="0" err="1"/>
              <a:t>նվազեցման</a:t>
            </a:r>
            <a:r>
              <a:rPr lang="en-US" dirty="0"/>
              <a:t>, </a:t>
            </a:r>
            <a:r>
              <a:rPr lang="en-US" dirty="0" err="1"/>
              <a:t>ոչ</a:t>
            </a:r>
            <a:r>
              <a:rPr lang="en-US" dirty="0"/>
              <a:t> </a:t>
            </a:r>
            <a:r>
              <a:rPr lang="en-US" dirty="0" err="1"/>
              <a:t>թե</a:t>
            </a:r>
            <a:r>
              <a:rPr lang="en-US" dirty="0"/>
              <a:t> </a:t>
            </a:r>
            <a:r>
              <a:rPr lang="en-US" dirty="0" err="1"/>
              <a:t>ավելացման</a:t>
            </a:r>
            <a:r>
              <a:rPr lang="en-US" dirty="0"/>
              <a:t> </a:t>
            </a:r>
            <a:r>
              <a:rPr lang="en-US" dirty="0" err="1"/>
              <a:t>համար</a:t>
            </a:r>
            <a:r>
              <a:rPr lang="en-US" dirty="0"/>
              <a:t>:</a:t>
            </a:r>
            <a:endParaRPr lang="en-US" sz="1800" dirty="0"/>
          </a:p>
          <a:p>
            <a:pPr lvl="0"/>
            <a:r>
              <a:rPr lang="en-US" dirty="0" err="1"/>
              <a:t>Գործընթացների</a:t>
            </a:r>
            <a:r>
              <a:rPr lang="en-US" dirty="0"/>
              <a:t> և </a:t>
            </a:r>
            <a:r>
              <a:rPr lang="en-US" dirty="0" err="1"/>
              <a:t>միջոցների</a:t>
            </a:r>
            <a:r>
              <a:rPr lang="en-US" dirty="0"/>
              <a:t> </a:t>
            </a:r>
            <a:r>
              <a:rPr lang="en-US" dirty="0" err="1"/>
              <a:t>բազմազանություն</a:t>
            </a:r>
            <a:r>
              <a:rPr lang="en-US" dirty="0"/>
              <a:t>: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42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28862"/>
          </a:xfrm>
        </p:spPr>
        <p:txBody>
          <a:bodyPr/>
          <a:lstStyle/>
          <a:p>
            <a:pPr algn="ctr"/>
            <a:r>
              <a:rPr lang="hy-AM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Որակյալ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y-AM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արդյունք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8714"/>
            <a:ext cx="10515600" cy="5578249"/>
          </a:xfrm>
        </p:spPr>
        <p:txBody>
          <a:bodyPr/>
          <a:lstStyle/>
          <a:p>
            <a:pPr lvl="0"/>
            <a:r>
              <a:rPr lang="en-US" dirty="0" err="1"/>
              <a:t>Գրագիտության</a:t>
            </a:r>
            <a:r>
              <a:rPr lang="en-US" dirty="0"/>
              <a:t> և </a:t>
            </a:r>
            <a:r>
              <a:rPr lang="en-US" dirty="0" err="1"/>
              <a:t>թվաբանության</a:t>
            </a:r>
            <a:r>
              <a:rPr lang="en-US" dirty="0"/>
              <a:t> </a:t>
            </a:r>
            <a:r>
              <a:rPr lang="en-US" dirty="0" err="1"/>
              <a:t>ձեռքբերումներ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Formative </a:t>
            </a:r>
            <a:r>
              <a:rPr lang="en-US" dirty="0" err="1"/>
              <a:t>գնահատման</a:t>
            </a:r>
            <a:r>
              <a:rPr lang="en-US" dirty="0"/>
              <a:t> </a:t>
            </a:r>
            <a:r>
              <a:rPr lang="en-US" dirty="0" err="1"/>
              <a:t>կիրառում</a:t>
            </a:r>
            <a:r>
              <a:rPr lang="en-US" dirty="0"/>
              <a:t>` summative </a:t>
            </a:r>
            <a:r>
              <a:rPr lang="en-US" dirty="0" err="1"/>
              <a:t>գնահատման</a:t>
            </a:r>
            <a:r>
              <a:rPr lang="en-US" dirty="0"/>
              <a:t> </a:t>
            </a:r>
            <a:r>
              <a:rPr lang="en-US" dirty="0" err="1"/>
              <a:t>մեթոդների</a:t>
            </a:r>
            <a:r>
              <a:rPr lang="en-US" dirty="0"/>
              <a:t> </a:t>
            </a:r>
            <a:r>
              <a:rPr lang="en-US" dirty="0" err="1"/>
              <a:t>փոխարեն</a:t>
            </a:r>
            <a:r>
              <a:rPr lang="en-US" dirty="0" smtClean="0"/>
              <a:t>:</a:t>
            </a:r>
            <a:endParaRPr lang="en-US" dirty="0"/>
          </a:p>
          <a:p>
            <a:pPr lvl="0"/>
            <a:r>
              <a:rPr lang="en-US" dirty="0" err="1"/>
              <a:t>Ծնողների</a:t>
            </a:r>
            <a:r>
              <a:rPr lang="en-US" dirty="0"/>
              <a:t> </a:t>
            </a:r>
            <a:r>
              <a:rPr lang="en-US" dirty="0" err="1"/>
              <a:t>ակնկալիքները</a:t>
            </a:r>
            <a:r>
              <a:rPr lang="en-US" dirty="0"/>
              <a:t>՝ </a:t>
            </a:r>
            <a:r>
              <a:rPr lang="en-US" dirty="0" err="1"/>
              <a:t>կրթական</a:t>
            </a:r>
            <a:r>
              <a:rPr lang="en-US" dirty="0"/>
              <a:t> </a:t>
            </a:r>
            <a:r>
              <a:rPr lang="en-US" dirty="0" err="1"/>
              <a:t>ձեռքբերումների</a:t>
            </a:r>
            <a:r>
              <a:rPr lang="en-US" dirty="0"/>
              <a:t> </a:t>
            </a:r>
            <a:r>
              <a:rPr lang="en-US" dirty="0" err="1"/>
              <a:t>վերաբերյալ</a:t>
            </a:r>
            <a:r>
              <a:rPr lang="en-US" dirty="0"/>
              <a:t>:</a:t>
            </a:r>
          </a:p>
          <a:p>
            <a:pPr lvl="0"/>
            <a:r>
              <a:rPr lang="en-US" dirty="0" err="1"/>
              <a:t>Համայնքի</a:t>
            </a:r>
            <a:r>
              <a:rPr lang="en-US" dirty="0"/>
              <a:t> </a:t>
            </a:r>
            <a:r>
              <a:rPr lang="en-US" dirty="0" err="1"/>
              <a:t>մասնակցության</a:t>
            </a:r>
            <a:r>
              <a:rPr lang="en-US" dirty="0"/>
              <a:t>, </a:t>
            </a:r>
            <a:r>
              <a:rPr lang="en-US" dirty="0" err="1"/>
              <a:t>սովորողի</a:t>
            </a:r>
            <a:r>
              <a:rPr lang="en-US" dirty="0"/>
              <a:t> </a:t>
            </a:r>
            <a:r>
              <a:rPr lang="en-US" dirty="0" err="1"/>
              <a:t>վստահության</a:t>
            </a:r>
            <a:r>
              <a:rPr lang="en-US" dirty="0"/>
              <a:t> և </a:t>
            </a:r>
            <a:r>
              <a:rPr lang="en-US" dirty="0" err="1"/>
              <a:t>ցկայնս</a:t>
            </a:r>
            <a:r>
              <a:rPr lang="en-US" dirty="0"/>
              <a:t> </a:t>
            </a:r>
            <a:r>
              <a:rPr lang="en-US" dirty="0" err="1"/>
              <a:t>կրթության</a:t>
            </a:r>
            <a:r>
              <a:rPr lang="en-US" dirty="0"/>
              <a:t> </a:t>
            </a:r>
            <a:r>
              <a:rPr lang="en-US" dirty="0" err="1"/>
              <a:t>հետ</a:t>
            </a:r>
            <a:r>
              <a:rPr lang="en-US" dirty="0"/>
              <a:t> </a:t>
            </a:r>
            <a:r>
              <a:rPr lang="en-US" dirty="0" err="1"/>
              <a:t>կապված</a:t>
            </a:r>
            <a:r>
              <a:rPr lang="en-US" dirty="0"/>
              <a:t> </a:t>
            </a:r>
            <a:r>
              <a:rPr lang="en-US" dirty="0" err="1"/>
              <a:t>արդյունքներ</a:t>
            </a:r>
            <a:r>
              <a:rPr lang="en-US" dirty="0"/>
              <a:t>:</a:t>
            </a:r>
          </a:p>
          <a:p>
            <a:pPr lvl="0"/>
            <a:r>
              <a:rPr lang="en-US" dirty="0" err="1"/>
              <a:t>Ցանկալի</a:t>
            </a:r>
            <a:r>
              <a:rPr lang="en-US" dirty="0"/>
              <a:t> </a:t>
            </a:r>
            <a:r>
              <a:rPr lang="en-US" dirty="0" err="1"/>
              <a:t>արդյունքին</a:t>
            </a:r>
            <a:r>
              <a:rPr lang="en-US" dirty="0"/>
              <a:t> </a:t>
            </a:r>
            <a:r>
              <a:rPr lang="en-US" dirty="0" err="1"/>
              <a:t>հասնելու</a:t>
            </a:r>
            <a:r>
              <a:rPr lang="en-US" dirty="0"/>
              <a:t> </a:t>
            </a:r>
            <a:r>
              <a:rPr lang="en-US" dirty="0" err="1"/>
              <a:t>համար</a:t>
            </a:r>
            <a:r>
              <a:rPr lang="en-US" dirty="0"/>
              <a:t> </a:t>
            </a:r>
            <a:r>
              <a:rPr lang="en-US" dirty="0" err="1"/>
              <a:t>փորձարարական</a:t>
            </a:r>
            <a:r>
              <a:rPr lang="en-US" dirty="0"/>
              <a:t> </a:t>
            </a:r>
            <a:r>
              <a:rPr lang="en-US" dirty="0" err="1"/>
              <a:t>մոտեցումների</a:t>
            </a:r>
            <a:r>
              <a:rPr lang="en-US" dirty="0"/>
              <a:t> </a:t>
            </a:r>
            <a:r>
              <a:rPr lang="en-US" dirty="0" err="1"/>
              <a:t>կիրառում</a:t>
            </a:r>
            <a:r>
              <a:rPr lang="en-US" dirty="0"/>
              <a:t>:</a:t>
            </a:r>
          </a:p>
          <a:p>
            <a:pPr lvl="0"/>
            <a:r>
              <a:rPr lang="en-US" dirty="0" err="1"/>
              <a:t>Առողջական</a:t>
            </a:r>
            <a:r>
              <a:rPr lang="en-US" dirty="0"/>
              <a:t> </a:t>
            </a:r>
            <a:r>
              <a:rPr lang="en-US" dirty="0" err="1"/>
              <a:t>արդյունքներ</a:t>
            </a:r>
            <a:endParaRPr lang="en-US" dirty="0"/>
          </a:p>
          <a:p>
            <a:pPr lvl="0"/>
            <a:r>
              <a:rPr lang="en-US" dirty="0" err="1"/>
              <a:t>Կյանքի</a:t>
            </a:r>
            <a:r>
              <a:rPr lang="en-US" dirty="0"/>
              <a:t> </a:t>
            </a:r>
            <a:r>
              <a:rPr lang="en-US" dirty="0" err="1" smtClean="0"/>
              <a:t>հմտություններ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28862"/>
          </a:xfrm>
        </p:spPr>
        <p:txBody>
          <a:bodyPr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Լուծումներ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402771"/>
            <a:ext cx="11005457" cy="6248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Նախագծման</a:t>
            </a:r>
            <a:r>
              <a:rPr lang="en-US" b="1" dirty="0" smtClean="0"/>
              <a:t> </a:t>
            </a:r>
            <a:r>
              <a:rPr lang="en-US" b="1" dirty="0" err="1" smtClean="0"/>
              <a:t>փուլում</a:t>
            </a:r>
            <a:endParaRPr lang="hy-AM" b="1" dirty="0" smtClean="0"/>
          </a:p>
          <a:p>
            <a:pPr marL="0" indent="0">
              <a:buNone/>
            </a:pPr>
            <a:r>
              <a:rPr lang="hy-AM" dirty="0" smtClean="0"/>
              <a:t>1. Սահման</a:t>
            </a:r>
            <a:r>
              <a:rPr lang="en-US" dirty="0" err="1" smtClean="0"/>
              <a:t>ափակել</a:t>
            </a:r>
            <a:r>
              <a:rPr lang="en-US" dirty="0" smtClean="0"/>
              <a:t> </a:t>
            </a:r>
            <a:r>
              <a:rPr lang="en-US" dirty="0" err="1" smtClean="0"/>
              <a:t>երեխաների</a:t>
            </a:r>
            <a:r>
              <a:rPr lang="en-US" dirty="0" smtClean="0"/>
              <a:t> </a:t>
            </a:r>
            <a:r>
              <a:rPr lang="hy-AM" dirty="0" smtClean="0"/>
              <a:t>վաղ </a:t>
            </a:r>
            <a:r>
              <a:rPr lang="en-US" dirty="0" err="1" smtClean="0"/>
              <a:t>գնահատումը</a:t>
            </a:r>
            <a:r>
              <a:rPr lang="en-US" dirty="0" smtClean="0"/>
              <a:t>, </a:t>
            </a:r>
            <a:r>
              <a:rPr lang="en-US" dirty="0" err="1" smtClean="0"/>
              <a:t>ուղղորդումը</a:t>
            </a:r>
            <a:r>
              <a:rPr lang="en-US" dirty="0" smtClean="0"/>
              <a:t>, </a:t>
            </a:r>
            <a:r>
              <a:rPr lang="hy-AM" dirty="0" smtClean="0"/>
              <a:t>հետաձգել ակադեմիական ընտրությունը:</a:t>
            </a:r>
          </a:p>
          <a:p>
            <a:pPr marL="0" indent="0">
              <a:buNone/>
            </a:pPr>
            <a:r>
              <a:rPr lang="hy-AM" dirty="0" smtClean="0"/>
              <a:t>2. </a:t>
            </a:r>
            <a:r>
              <a:rPr lang="en-US" dirty="0" err="1" smtClean="0"/>
              <a:t>Վերահսկել</a:t>
            </a:r>
            <a:r>
              <a:rPr lang="en-US" dirty="0" smtClean="0"/>
              <a:t> </a:t>
            </a:r>
            <a:r>
              <a:rPr lang="hy-AM" dirty="0" smtClean="0"/>
              <a:t>դպրոցի ընտրությունը, </a:t>
            </a:r>
            <a:r>
              <a:rPr lang="en-US" dirty="0" err="1" smtClean="0"/>
              <a:t>եթե</a:t>
            </a:r>
            <a:r>
              <a:rPr lang="en-US" dirty="0" smtClean="0"/>
              <a:t> </a:t>
            </a:r>
            <a:r>
              <a:rPr lang="en-US" dirty="0" err="1" smtClean="0"/>
              <a:t>այդպիսիք</a:t>
            </a:r>
            <a:r>
              <a:rPr lang="en-US" dirty="0" smtClean="0"/>
              <a:t> </a:t>
            </a:r>
            <a:r>
              <a:rPr lang="en-US" dirty="0" err="1" smtClean="0"/>
              <a:t>անհավասարության</a:t>
            </a:r>
            <a:r>
              <a:rPr lang="en-US" dirty="0" smtClean="0"/>
              <a:t> </a:t>
            </a:r>
            <a:r>
              <a:rPr lang="en-US" dirty="0" err="1" smtClean="0"/>
              <a:t>ռիսկ</a:t>
            </a:r>
            <a:r>
              <a:rPr lang="en-US" dirty="0" smtClean="0"/>
              <a:t> </a:t>
            </a:r>
            <a:r>
              <a:rPr lang="en-US" dirty="0" err="1" smtClean="0"/>
              <a:t>են</a:t>
            </a:r>
            <a:r>
              <a:rPr lang="en-US" dirty="0" smtClean="0"/>
              <a:t> </a:t>
            </a:r>
            <a:r>
              <a:rPr lang="en-US" dirty="0" err="1" smtClean="0"/>
              <a:t>պարունակում</a:t>
            </a:r>
            <a:r>
              <a:rPr lang="hy-AM" dirty="0" smtClean="0"/>
              <a:t>:</a:t>
            </a:r>
          </a:p>
          <a:p>
            <a:pPr marL="0" indent="0">
              <a:buNone/>
            </a:pPr>
            <a:r>
              <a:rPr lang="hy-AM" dirty="0" smtClean="0"/>
              <a:t>3. </a:t>
            </a:r>
            <a:r>
              <a:rPr lang="en-US" dirty="0" err="1" smtClean="0"/>
              <a:t>Ավագ</a:t>
            </a:r>
            <a:r>
              <a:rPr lang="en-US" dirty="0" smtClean="0"/>
              <a:t> </a:t>
            </a:r>
            <a:r>
              <a:rPr lang="en-US" dirty="0" err="1" smtClean="0"/>
              <a:t>մակարդակում</a:t>
            </a:r>
            <a:r>
              <a:rPr lang="en-US" dirty="0" smtClean="0"/>
              <a:t> </a:t>
            </a:r>
            <a:r>
              <a:rPr lang="en-US" dirty="0" err="1" smtClean="0"/>
              <a:t>ապահովել</a:t>
            </a:r>
            <a:r>
              <a:rPr lang="en-US" dirty="0" smtClean="0"/>
              <a:t> </a:t>
            </a:r>
            <a:r>
              <a:rPr lang="en-US" dirty="0" err="1" smtClean="0"/>
              <a:t>գրավիչ</a:t>
            </a:r>
            <a:r>
              <a:rPr lang="en-US" dirty="0" smtClean="0"/>
              <a:t> </a:t>
            </a:r>
            <a:r>
              <a:rPr lang="en-US" dirty="0" err="1" smtClean="0"/>
              <a:t>այլընտրանքներ</a:t>
            </a:r>
            <a:r>
              <a:rPr lang="en-US" dirty="0" smtClean="0"/>
              <a:t>, </a:t>
            </a:r>
            <a:r>
              <a:rPr lang="en-US" dirty="0" err="1" smtClean="0"/>
              <a:t>վերացնել</a:t>
            </a:r>
            <a:r>
              <a:rPr lang="en-US" dirty="0" smtClean="0"/>
              <a:t> </a:t>
            </a:r>
            <a:r>
              <a:rPr lang="en-US" dirty="0" err="1" smtClean="0"/>
              <a:t>արարդյունավետ</a:t>
            </a:r>
            <a:r>
              <a:rPr lang="en-US" dirty="0" smtClean="0"/>
              <a:t> </a:t>
            </a:r>
            <a:r>
              <a:rPr lang="en-US" dirty="0" err="1" smtClean="0"/>
              <a:t>տարբերակները</a:t>
            </a:r>
            <a:r>
              <a:rPr lang="en-US" dirty="0" smtClean="0"/>
              <a:t> և </a:t>
            </a:r>
            <a:r>
              <a:rPr lang="en-US" dirty="0" err="1" smtClean="0"/>
              <a:t>կանխել</a:t>
            </a:r>
            <a:r>
              <a:rPr lang="en-US" dirty="0" smtClean="0"/>
              <a:t> </a:t>
            </a:r>
            <a:r>
              <a:rPr lang="en-US" dirty="0" err="1" smtClean="0"/>
              <a:t>կրթությունից</a:t>
            </a:r>
            <a:r>
              <a:rPr lang="en-US" dirty="0" smtClean="0"/>
              <a:t> </a:t>
            </a:r>
            <a:r>
              <a:rPr lang="en-US" dirty="0" err="1" smtClean="0"/>
              <a:t>դուրս</a:t>
            </a:r>
            <a:r>
              <a:rPr lang="en-US" dirty="0" smtClean="0"/>
              <a:t> </a:t>
            </a:r>
            <a:r>
              <a:rPr lang="en-US" dirty="0" err="1" smtClean="0"/>
              <a:t>մնալը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hy-AM" dirty="0" smtClean="0"/>
              <a:t>4. Առաջարկե</a:t>
            </a:r>
            <a:r>
              <a:rPr lang="en-US" dirty="0" smtClean="0"/>
              <a:t>լ</a:t>
            </a:r>
            <a:r>
              <a:rPr lang="hy-AM" dirty="0" smtClean="0"/>
              <a:t> կրթություն ստանալու երկրորդ հնարավորությունը:</a:t>
            </a:r>
            <a:endParaRPr lang="en-US" dirty="0" smtClean="0"/>
          </a:p>
          <a:p>
            <a:pPr marL="0" indent="0">
              <a:buNone/>
            </a:pPr>
            <a:endParaRPr lang="hy-AM" dirty="0" smtClean="0"/>
          </a:p>
          <a:p>
            <a:pPr marL="0" indent="0">
              <a:buNone/>
            </a:pPr>
            <a:r>
              <a:rPr lang="en-US" b="1" dirty="0" err="1" smtClean="0"/>
              <a:t>Գործնականում</a:t>
            </a:r>
            <a:endParaRPr lang="hy-AM" b="1" dirty="0" smtClean="0"/>
          </a:p>
          <a:p>
            <a:pPr marL="0" indent="0">
              <a:buNone/>
            </a:pPr>
            <a:r>
              <a:rPr lang="hy-AM" dirty="0" smtClean="0"/>
              <a:t>5. </a:t>
            </a:r>
            <a:r>
              <a:rPr lang="en-US" dirty="0" err="1" smtClean="0"/>
              <a:t>Օգնել</a:t>
            </a:r>
            <a:r>
              <a:rPr lang="en-US" dirty="0" smtClean="0"/>
              <a:t> </a:t>
            </a:r>
            <a:r>
              <a:rPr lang="en-US" dirty="0" err="1" smtClean="0"/>
              <a:t>նրանց</a:t>
            </a:r>
            <a:r>
              <a:rPr lang="hy-AM" dirty="0" smtClean="0"/>
              <a:t>, ովքեր </a:t>
            </a:r>
            <a:r>
              <a:rPr lang="en-US" dirty="0" err="1" smtClean="0"/>
              <a:t>հետ</a:t>
            </a:r>
            <a:r>
              <a:rPr lang="en-US" dirty="0" smtClean="0"/>
              <a:t> </a:t>
            </a:r>
            <a:r>
              <a:rPr lang="en-US" dirty="0" err="1" smtClean="0"/>
              <a:t>են</a:t>
            </a:r>
            <a:r>
              <a:rPr lang="en-US" dirty="0" smtClean="0"/>
              <a:t> </a:t>
            </a:r>
            <a:r>
              <a:rPr lang="en-US" dirty="0" err="1" smtClean="0"/>
              <a:t>մնում</a:t>
            </a:r>
            <a:r>
              <a:rPr lang="en-US" dirty="0" smtClean="0"/>
              <a:t> </a:t>
            </a:r>
            <a:r>
              <a:rPr lang="en-US" dirty="0" err="1" smtClean="0"/>
              <a:t>ուսման</a:t>
            </a:r>
            <a:r>
              <a:rPr lang="en-US" dirty="0" smtClean="0"/>
              <a:t> </a:t>
            </a:r>
            <a:r>
              <a:rPr lang="en-US" dirty="0" err="1" smtClean="0"/>
              <a:t>մեջ</a:t>
            </a:r>
            <a:r>
              <a:rPr lang="en-US" dirty="0" smtClean="0"/>
              <a:t> և</a:t>
            </a:r>
            <a:r>
              <a:rPr lang="hy-AM" dirty="0" smtClean="0"/>
              <a:t> կրճատ</a:t>
            </a:r>
            <a:r>
              <a:rPr lang="en-US" dirty="0" err="1" smtClean="0"/>
              <a:t>ել</a:t>
            </a:r>
            <a:r>
              <a:rPr lang="en-US" dirty="0" smtClean="0"/>
              <a:t> </a:t>
            </a:r>
            <a:r>
              <a:rPr lang="en-US" dirty="0" err="1" smtClean="0"/>
              <a:t>միևնույն</a:t>
            </a:r>
            <a:r>
              <a:rPr lang="en-US" dirty="0" smtClean="0"/>
              <a:t> </a:t>
            </a:r>
            <a:r>
              <a:rPr lang="en-US" dirty="0" err="1" smtClean="0"/>
              <a:t>դասարանում</a:t>
            </a:r>
            <a:r>
              <a:rPr lang="en-US" dirty="0" smtClean="0"/>
              <a:t> </a:t>
            </a:r>
            <a:r>
              <a:rPr lang="en-US" dirty="0" err="1" smtClean="0"/>
              <a:t>մնալու</a:t>
            </a:r>
            <a:r>
              <a:rPr lang="en-US" dirty="0" smtClean="0"/>
              <a:t> </a:t>
            </a:r>
            <a:r>
              <a:rPr lang="en-US" dirty="0" err="1" smtClean="0"/>
              <a:t>դեպքերը</a:t>
            </a:r>
            <a:r>
              <a:rPr lang="hy-AM" dirty="0" smtClean="0"/>
              <a:t>:</a:t>
            </a:r>
          </a:p>
          <a:p>
            <a:pPr marL="0" indent="0">
              <a:buNone/>
            </a:pPr>
            <a:r>
              <a:rPr lang="hy-AM" dirty="0" smtClean="0"/>
              <a:t>6. </a:t>
            </a:r>
            <a:r>
              <a:rPr lang="en-US" dirty="0" err="1" smtClean="0"/>
              <a:t>Ուշեղացնել</a:t>
            </a:r>
            <a:r>
              <a:rPr lang="en-US" dirty="0" smtClean="0"/>
              <a:t> </a:t>
            </a:r>
            <a:r>
              <a:rPr lang="hy-AM" dirty="0" smtClean="0"/>
              <a:t>դպրոց</a:t>
            </a:r>
            <a:r>
              <a:rPr lang="en-US" dirty="0" smtClean="0"/>
              <a:t>-</a:t>
            </a:r>
            <a:r>
              <a:rPr lang="en-US" dirty="0" err="1" smtClean="0"/>
              <a:t>ընտանիք</a:t>
            </a:r>
            <a:r>
              <a:rPr lang="hy-AM" dirty="0" smtClean="0"/>
              <a:t> կապերը`</a:t>
            </a:r>
            <a:r>
              <a:rPr lang="en-US" dirty="0" smtClean="0"/>
              <a:t> </a:t>
            </a:r>
            <a:r>
              <a:rPr lang="en-US" dirty="0" err="1" smtClean="0"/>
              <a:t>աջակցելով</a:t>
            </a:r>
            <a:r>
              <a:rPr lang="en-US" dirty="0" smtClean="0"/>
              <a:t> </a:t>
            </a:r>
            <a:r>
              <a:rPr lang="en-US" dirty="0" err="1" smtClean="0"/>
              <a:t>նվազ</a:t>
            </a:r>
            <a:r>
              <a:rPr lang="en-US" dirty="0" smtClean="0"/>
              <a:t> </a:t>
            </a:r>
            <a:r>
              <a:rPr lang="en-US" dirty="0" err="1" smtClean="0"/>
              <a:t>բարենպաստ</a:t>
            </a:r>
            <a:r>
              <a:rPr lang="en-US" dirty="0" smtClean="0"/>
              <a:t> </a:t>
            </a:r>
            <a:r>
              <a:rPr lang="en-US" dirty="0" err="1" smtClean="0"/>
              <a:t>պայմաններում</a:t>
            </a:r>
            <a:r>
              <a:rPr lang="en-US" dirty="0" smtClean="0"/>
              <a:t> </a:t>
            </a:r>
            <a:r>
              <a:rPr lang="en-US" dirty="0" err="1" smtClean="0"/>
              <a:t>գտնվող</a:t>
            </a:r>
            <a:r>
              <a:rPr lang="en-US" dirty="0" smtClean="0"/>
              <a:t> </a:t>
            </a:r>
            <a:r>
              <a:rPr lang="hy-AM" dirty="0" smtClean="0"/>
              <a:t>ծնողներին օգնելու իրենց երեխաներին</a:t>
            </a:r>
            <a:r>
              <a:rPr lang="en-US" dirty="0" smtClean="0"/>
              <a:t> </a:t>
            </a:r>
            <a:r>
              <a:rPr lang="en-US" dirty="0" err="1" smtClean="0"/>
              <a:t>սովորել</a:t>
            </a:r>
            <a:r>
              <a:rPr lang="hy-AM" dirty="0" smtClean="0"/>
              <a:t>:</a:t>
            </a:r>
          </a:p>
          <a:p>
            <a:pPr marL="0" indent="0">
              <a:buNone/>
            </a:pPr>
            <a:r>
              <a:rPr lang="hy-AM" dirty="0" smtClean="0"/>
              <a:t>7. </a:t>
            </a:r>
            <a:r>
              <a:rPr lang="en-US" dirty="0" err="1" smtClean="0"/>
              <a:t>Ապահովել</a:t>
            </a:r>
            <a:r>
              <a:rPr lang="en-US" dirty="0" smtClean="0"/>
              <a:t> </a:t>
            </a:r>
            <a:r>
              <a:rPr lang="en-US" dirty="0" err="1" smtClean="0"/>
              <a:t>բազմազանություն</a:t>
            </a:r>
            <a:r>
              <a:rPr lang="en-US" dirty="0" smtClean="0"/>
              <a:t> և </a:t>
            </a:r>
            <a:r>
              <a:rPr lang="en-US" dirty="0" err="1" smtClean="0"/>
              <a:t>աջակցել</a:t>
            </a:r>
            <a:r>
              <a:rPr lang="en-US" dirty="0" smtClean="0"/>
              <a:t> </a:t>
            </a:r>
            <a:r>
              <a:rPr lang="en-US" dirty="0" err="1" smtClean="0"/>
              <a:t>տարբեր</a:t>
            </a:r>
            <a:r>
              <a:rPr lang="en-US" dirty="0" smtClean="0"/>
              <a:t> </a:t>
            </a:r>
            <a:r>
              <a:rPr lang="en-US" dirty="0" err="1" smtClean="0"/>
              <a:t>խմբերի</a:t>
            </a:r>
            <a:r>
              <a:rPr lang="en-US" dirty="0" smtClean="0"/>
              <a:t> </a:t>
            </a:r>
            <a:r>
              <a:rPr lang="en-US" dirty="0" err="1" smtClean="0"/>
              <a:t>երեխաների</a:t>
            </a:r>
            <a:r>
              <a:rPr lang="en-US" dirty="0" smtClean="0"/>
              <a:t> </a:t>
            </a:r>
            <a:r>
              <a:rPr lang="en-US" dirty="0" err="1" smtClean="0"/>
              <a:t>որակյալ</a:t>
            </a:r>
            <a:r>
              <a:rPr lang="en-US" dirty="0" smtClean="0"/>
              <a:t> </a:t>
            </a:r>
            <a:r>
              <a:rPr lang="en-US" dirty="0" err="1" smtClean="0"/>
              <a:t>ներառմանը</a:t>
            </a:r>
            <a:r>
              <a:rPr lang="en-US" dirty="0" smtClean="0"/>
              <a:t> </a:t>
            </a:r>
            <a:r>
              <a:rPr lang="en-US" dirty="0" err="1" smtClean="0"/>
              <a:t>հանրակրթության</a:t>
            </a:r>
            <a:r>
              <a:rPr lang="en-US" dirty="0" smtClean="0"/>
              <a:t> </a:t>
            </a:r>
            <a:r>
              <a:rPr lang="en-US" dirty="0" err="1" smtClean="0"/>
              <a:t>մեջ</a:t>
            </a:r>
            <a:r>
              <a:rPr lang="hy-AM" dirty="0" smtClean="0"/>
              <a:t>: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Ռեսուրսների</a:t>
            </a:r>
            <a:r>
              <a:rPr lang="en-US" b="1" dirty="0" smtClean="0"/>
              <a:t> </a:t>
            </a:r>
            <a:r>
              <a:rPr lang="en-US" b="1" dirty="0" err="1" smtClean="0"/>
              <a:t>բաշխման</a:t>
            </a:r>
            <a:r>
              <a:rPr lang="en-US" b="1" dirty="0" smtClean="0"/>
              <a:t> </a:t>
            </a:r>
            <a:r>
              <a:rPr lang="en-US" b="1" dirty="0" err="1" smtClean="0"/>
              <a:t>փուլում</a:t>
            </a:r>
            <a:endParaRPr lang="hy-AM" b="1" dirty="0" smtClean="0"/>
          </a:p>
          <a:p>
            <a:pPr marL="0" indent="0">
              <a:buNone/>
            </a:pPr>
            <a:r>
              <a:rPr lang="hy-AM" dirty="0" smtClean="0"/>
              <a:t>8. Ապահովել </a:t>
            </a:r>
            <a:r>
              <a:rPr lang="en-US" dirty="0" err="1" smtClean="0"/>
              <a:t>որակյալ</a:t>
            </a:r>
            <a:r>
              <a:rPr lang="en-US" dirty="0" smtClean="0"/>
              <a:t> </a:t>
            </a:r>
            <a:r>
              <a:rPr lang="hy-AM" dirty="0" smtClean="0"/>
              <a:t>կրթություն բոլորի համար, նախապատվությունը տալով վաղ մանկության </a:t>
            </a:r>
            <a:r>
              <a:rPr lang="en-US" dirty="0" err="1" smtClean="0"/>
              <a:t>զարգացման</a:t>
            </a:r>
            <a:r>
              <a:rPr lang="en-US" dirty="0" smtClean="0"/>
              <a:t> </a:t>
            </a:r>
            <a:r>
              <a:rPr lang="en-US" dirty="0" err="1" smtClean="0"/>
              <a:t>հնարավորություններին</a:t>
            </a:r>
            <a:r>
              <a:rPr lang="en-US" dirty="0" smtClean="0"/>
              <a:t> </a:t>
            </a:r>
            <a:r>
              <a:rPr lang="en-US" dirty="0" err="1" smtClean="0"/>
              <a:t>ու</a:t>
            </a:r>
            <a:r>
              <a:rPr lang="en-US" dirty="0" smtClean="0"/>
              <a:t> </a:t>
            </a:r>
            <a:r>
              <a:rPr lang="hy-AM" dirty="0" smtClean="0"/>
              <a:t>հիմնական կրթությանը:</a:t>
            </a:r>
          </a:p>
          <a:p>
            <a:pPr marL="0" indent="0">
              <a:buNone/>
            </a:pPr>
            <a:r>
              <a:rPr lang="hy-AM" dirty="0" smtClean="0"/>
              <a:t>9. </a:t>
            </a:r>
            <a:r>
              <a:rPr lang="en-US" dirty="0" err="1" smtClean="0"/>
              <a:t>Ռեսուրսներ</a:t>
            </a:r>
            <a:r>
              <a:rPr lang="en-US" dirty="0" smtClean="0"/>
              <a:t> </a:t>
            </a:r>
            <a:r>
              <a:rPr lang="en-US" dirty="0" err="1" smtClean="0"/>
              <a:t>ուղղել</a:t>
            </a:r>
            <a:r>
              <a:rPr lang="en-US" dirty="0" smtClean="0"/>
              <a:t> </a:t>
            </a:r>
            <a:r>
              <a:rPr lang="en-US" dirty="0" err="1" smtClean="0"/>
              <a:t>այն</a:t>
            </a:r>
            <a:r>
              <a:rPr lang="en-US" dirty="0" smtClean="0"/>
              <a:t> </a:t>
            </a:r>
            <a:r>
              <a:rPr lang="en-US" dirty="0" err="1" smtClean="0"/>
              <a:t>ուսանողներին</a:t>
            </a:r>
            <a:r>
              <a:rPr lang="en-US" dirty="0" smtClean="0"/>
              <a:t>, </a:t>
            </a:r>
            <a:r>
              <a:rPr lang="en-US" dirty="0" err="1" smtClean="0"/>
              <a:t>ովքեր</a:t>
            </a:r>
            <a:r>
              <a:rPr lang="en-US" dirty="0" smtClean="0"/>
              <a:t> </a:t>
            </a:r>
            <a:r>
              <a:rPr lang="en-US" dirty="0" err="1" smtClean="0"/>
              <a:t>առավելապես</a:t>
            </a:r>
            <a:r>
              <a:rPr lang="en-US" dirty="0" smtClean="0"/>
              <a:t> </a:t>
            </a:r>
            <a:r>
              <a:rPr lang="en-US" dirty="0" err="1" smtClean="0"/>
              <a:t>ունեն</a:t>
            </a:r>
            <a:r>
              <a:rPr lang="en-US" dirty="0" smtClean="0"/>
              <a:t> </a:t>
            </a:r>
            <a:r>
              <a:rPr lang="en-US" dirty="0" err="1" smtClean="0"/>
              <a:t>դրա</a:t>
            </a:r>
            <a:r>
              <a:rPr lang="en-US" dirty="0" smtClean="0"/>
              <a:t> </a:t>
            </a:r>
            <a:r>
              <a:rPr lang="en-US" dirty="0" err="1" smtClean="0"/>
              <a:t>կարիքը</a:t>
            </a:r>
            <a:r>
              <a:rPr lang="hy-AM" dirty="0" smtClean="0"/>
              <a:t>:</a:t>
            </a:r>
          </a:p>
          <a:p>
            <a:pPr marL="0" indent="0">
              <a:buNone/>
            </a:pPr>
            <a:r>
              <a:rPr lang="hy-AM" dirty="0" smtClean="0"/>
              <a:t>10. Սահմանել կոնկրետ թիրախներ</a:t>
            </a:r>
            <a:r>
              <a:rPr lang="en-US" dirty="0" smtClean="0"/>
              <a:t>՝</a:t>
            </a:r>
            <a:r>
              <a:rPr lang="hy-AM" dirty="0" smtClean="0"/>
              <a:t> </a:t>
            </a:r>
            <a:r>
              <a:rPr lang="en-US" dirty="0" err="1" smtClean="0"/>
              <a:t>առավել</a:t>
            </a:r>
            <a:r>
              <a:rPr lang="en-US" dirty="0" smtClean="0"/>
              <a:t> </a:t>
            </a:r>
            <a:r>
              <a:rPr lang="hy-AM" dirty="0" smtClean="0"/>
              <a:t>արդարացի</a:t>
            </a:r>
            <a:r>
              <a:rPr lang="en-US" dirty="0" smtClean="0"/>
              <a:t> </a:t>
            </a:r>
            <a:r>
              <a:rPr lang="en-US" dirty="0" err="1" smtClean="0"/>
              <a:t>կրթության</a:t>
            </a:r>
            <a:r>
              <a:rPr lang="en-US" dirty="0" smtClean="0"/>
              <a:t> </a:t>
            </a:r>
            <a:r>
              <a:rPr lang="hy-AM" dirty="0" smtClean="0"/>
              <a:t>համար, մասնավորապես, ցածր դպրոցական մակարդակի </a:t>
            </a:r>
            <a:r>
              <a:rPr lang="en-US" dirty="0" smtClean="0"/>
              <a:t>և </a:t>
            </a:r>
            <a:r>
              <a:rPr lang="en-US" dirty="0" err="1" smtClean="0"/>
              <a:t>կրթությունից</a:t>
            </a:r>
            <a:r>
              <a:rPr lang="en-US" dirty="0" smtClean="0"/>
              <a:t> </a:t>
            </a:r>
            <a:r>
              <a:rPr lang="en-US" dirty="0" err="1" smtClean="0"/>
              <a:t>դուրս</a:t>
            </a:r>
            <a:r>
              <a:rPr lang="en-US" dirty="0" smtClean="0"/>
              <a:t> </a:t>
            </a:r>
            <a:r>
              <a:rPr lang="en-US" dirty="0" err="1" smtClean="0"/>
              <a:t>մնալու</a:t>
            </a:r>
            <a:r>
              <a:rPr lang="en-US" dirty="0" smtClean="0"/>
              <a:t> </a:t>
            </a:r>
            <a:r>
              <a:rPr lang="hy-AM" dirty="0" smtClean="0"/>
              <a:t>հետ կապված: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425348"/>
          </a:xfrm>
        </p:spPr>
        <p:txBody>
          <a:bodyPr/>
          <a:lstStyle/>
          <a:p>
            <a:pPr algn="ctr"/>
            <a:r>
              <a:rPr lang="en-US" dirty="0" err="1" smtClean="0"/>
              <a:t>Շնորհակալություն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91000"/>
            <a:ext cx="10515600" cy="189865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http://www.osf.am/reports/education-reports/?lang=am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http://www.osf.am/wp-content/uploads/2014/01/Policy_paper_Ruzanna_Tsaturyan.pdf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505849"/>
              </p:ext>
            </p:extLst>
          </p:nvPr>
        </p:nvGraphicFramePr>
        <p:xfrm>
          <a:off x="497711" y="1494262"/>
          <a:ext cx="11470512" cy="512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18" y="351634"/>
            <a:ext cx="1149539" cy="114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Կրթության</a:t>
            </a:r>
            <a:r>
              <a:rPr lang="en-US" sz="3600" b="1" dirty="0"/>
              <a:t> </a:t>
            </a:r>
            <a:r>
              <a:rPr lang="en-US" sz="3600" b="1" dirty="0" err="1"/>
              <a:t>որակի</a:t>
            </a:r>
            <a:r>
              <a:rPr lang="en-US" sz="3600" b="1" dirty="0"/>
              <a:t> </a:t>
            </a:r>
            <a:r>
              <a:rPr lang="en-US" sz="3600" b="1" dirty="0" err="1"/>
              <a:t>սահմանումը</a:t>
            </a:r>
            <a:r>
              <a:rPr lang="en-US" sz="3600" b="1" dirty="0"/>
              <a:t>՝ ՀՀ </a:t>
            </a:r>
            <a:r>
              <a:rPr lang="en-US" sz="3600" b="1" dirty="0" err="1"/>
              <a:t>օրենսդրության</a:t>
            </a:r>
            <a:r>
              <a:rPr lang="en-US" sz="3600" b="1" dirty="0"/>
              <a:t> </a:t>
            </a:r>
            <a:r>
              <a:rPr lang="en-US" sz="3600" b="1" dirty="0" err="1"/>
              <a:t>մեջ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err="1"/>
              <a:t>Կ</a:t>
            </a:r>
            <a:r>
              <a:rPr lang="en-US" sz="2200" b="1" dirty="0" err="1" smtClean="0"/>
              <a:t>րթության</a:t>
            </a:r>
            <a:r>
              <a:rPr lang="en-US" sz="2200" b="1" dirty="0" smtClean="0"/>
              <a:t> </a:t>
            </a:r>
            <a:r>
              <a:rPr lang="en-US" sz="2200" b="1" dirty="0" err="1"/>
              <a:t>որակը</a:t>
            </a:r>
            <a:r>
              <a:rPr lang="en-US" sz="2200" dirty="0"/>
              <a:t> </a:t>
            </a:r>
            <a:r>
              <a:rPr lang="en-US" sz="2200" dirty="0" err="1" smtClean="0"/>
              <a:t>սահմանվում</a:t>
            </a:r>
            <a:r>
              <a:rPr lang="en-US" sz="2200" dirty="0" smtClean="0"/>
              <a:t> </a:t>
            </a:r>
            <a:r>
              <a:rPr lang="en-US" sz="2200" dirty="0"/>
              <a:t>է, </a:t>
            </a:r>
            <a:r>
              <a:rPr lang="en-US" sz="2200" dirty="0" err="1"/>
              <a:t>որպես</a:t>
            </a:r>
            <a:r>
              <a:rPr lang="en-US" sz="2200" dirty="0"/>
              <a:t> «</a:t>
            </a:r>
            <a:r>
              <a:rPr lang="en-US" sz="2200" dirty="0" err="1"/>
              <a:t>կրթական</a:t>
            </a:r>
            <a:r>
              <a:rPr lang="en-US" sz="2200" dirty="0"/>
              <a:t> </a:t>
            </a:r>
            <a:r>
              <a:rPr lang="en-US" sz="2200" dirty="0" err="1"/>
              <a:t>քաղաքականությամբ</a:t>
            </a:r>
            <a:r>
              <a:rPr lang="en-US" sz="2200" dirty="0"/>
              <a:t> </a:t>
            </a:r>
            <a:r>
              <a:rPr lang="en-US" sz="2200" dirty="0" err="1"/>
              <a:t>սահմանված</a:t>
            </a:r>
            <a:r>
              <a:rPr lang="en-US" sz="2200" dirty="0"/>
              <a:t> </a:t>
            </a:r>
            <a:r>
              <a:rPr lang="en-US" sz="2200" dirty="0" err="1"/>
              <a:t>նպատակների</a:t>
            </a:r>
            <a:r>
              <a:rPr lang="en-US" sz="2200" dirty="0"/>
              <a:t> և </a:t>
            </a:r>
            <a:r>
              <a:rPr lang="en-US" sz="2200" dirty="0" err="1"/>
              <a:t>խնդիրների</a:t>
            </a:r>
            <a:r>
              <a:rPr lang="en-US" sz="2200" dirty="0"/>
              <a:t> </a:t>
            </a:r>
            <a:r>
              <a:rPr lang="en-US" sz="2200" dirty="0" err="1"/>
              <a:t>իրագործմանը</a:t>
            </a:r>
            <a:r>
              <a:rPr lang="en-US" sz="2200" dirty="0"/>
              <a:t> </a:t>
            </a:r>
            <a:r>
              <a:rPr lang="en-US" sz="2200" dirty="0" err="1"/>
              <a:t>միտված</a:t>
            </a:r>
            <a:r>
              <a:rPr lang="en-US" sz="2200" dirty="0"/>
              <a:t> </a:t>
            </a:r>
            <a:r>
              <a:rPr lang="en-US" sz="2200" dirty="0" err="1"/>
              <a:t>կրթության</a:t>
            </a:r>
            <a:r>
              <a:rPr lang="en-US" sz="2200" dirty="0"/>
              <a:t> </a:t>
            </a:r>
            <a:r>
              <a:rPr lang="en-US" sz="2200" dirty="0" err="1"/>
              <a:t>կազմակերպման</a:t>
            </a:r>
            <a:r>
              <a:rPr lang="en-US" sz="2200" dirty="0"/>
              <a:t> </a:t>
            </a:r>
            <a:r>
              <a:rPr lang="en-US" sz="2200" dirty="0" err="1"/>
              <a:t>չափելի</a:t>
            </a:r>
            <a:r>
              <a:rPr lang="en-US" sz="2200" dirty="0"/>
              <a:t> </a:t>
            </a:r>
            <a:r>
              <a:rPr lang="en-US" sz="2200" dirty="0" err="1"/>
              <a:t>արդյունք</a:t>
            </a:r>
            <a:r>
              <a:rPr lang="en-US" sz="2200" dirty="0"/>
              <a:t>, </a:t>
            </a:r>
            <a:r>
              <a:rPr lang="en-US" sz="2200" dirty="0" err="1"/>
              <a:t>որը</a:t>
            </a:r>
            <a:r>
              <a:rPr lang="en-US" sz="2200" dirty="0"/>
              <a:t> </a:t>
            </a:r>
            <a:r>
              <a:rPr lang="en-US" sz="2200" dirty="0" err="1"/>
              <a:t>գնահատվում</a:t>
            </a:r>
            <a:r>
              <a:rPr lang="en-US" sz="2200" dirty="0"/>
              <a:t> է՝ </a:t>
            </a:r>
            <a:r>
              <a:rPr lang="en-US" sz="2200" dirty="0" err="1"/>
              <a:t>հաշվի</a:t>
            </a:r>
            <a:r>
              <a:rPr lang="en-US" sz="2200" dirty="0"/>
              <a:t> </a:t>
            </a:r>
            <a:r>
              <a:rPr lang="en-US" sz="2200" dirty="0" err="1"/>
              <a:t>առնելով</a:t>
            </a:r>
            <a:r>
              <a:rPr lang="en-US" sz="2200" dirty="0"/>
              <a:t> </a:t>
            </a:r>
            <a:r>
              <a:rPr lang="en-US" sz="2200" dirty="0" err="1"/>
              <a:t>սովորողի</a:t>
            </a:r>
            <a:r>
              <a:rPr lang="en-US" sz="2200" dirty="0"/>
              <a:t> </a:t>
            </a:r>
            <a:r>
              <a:rPr lang="en-US" sz="2200" dirty="0" err="1"/>
              <a:t>անհատական</a:t>
            </a:r>
            <a:r>
              <a:rPr lang="en-US" sz="2200" dirty="0"/>
              <a:t> </a:t>
            </a:r>
            <a:r>
              <a:rPr lang="en-US" sz="2200" dirty="0" err="1"/>
              <a:t>կարիքները</a:t>
            </a:r>
            <a:r>
              <a:rPr lang="en-US" sz="2200" dirty="0"/>
              <a:t>, </a:t>
            </a:r>
            <a:r>
              <a:rPr lang="en-US" sz="2200" dirty="0" err="1"/>
              <a:t>կրթության</a:t>
            </a:r>
            <a:r>
              <a:rPr lang="en-US" sz="2200" dirty="0"/>
              <a:t> </a:t>
            </a:r>
            <a:r>
              <a:rPr lang="en-US" sz="2200" dirty="0" err="1"/>
              <a:t>կազմակերպման</a:t>
            </a:r>
            <a:r>
              <a:rPr lang="en-US" sz="2200" dirty="0"/>
              <a:t> </a:t>
            </a:r>
            <a:r>
              <a:rPr lang="en-US" sz="2200" dirty="0" err="1"/>
              <a:t>միջավայրը</a:t>
            </a:r>
            <a:r>
              <a:rPr lang="en-US" sz="2200" dirty="0"/>
              <a:t>, </a:t>
            </a:r>
            <a:r>
              <a:rPr lang="en-US" sz="2200" dirty="0" err="1"/>
              <a:t>ուսուցման</a:t>
            </a:r>
            <a:r>
              <a:rPr lang="en-US" sz="2200" dirty="0"/>
              <a:t> </a:t>
            </a:r>
            <a:r>
              <a:rPr lang="en-US" sz="2200" dirty="0" err="1"/>
              <a:t>ծրագրային</a:t>
            </a:r>
            <a:r>
              <a:rPr lang="en-US" sz="2200" dirty="0"/>
              <a:t> </a:t>
            </a:r>
            <a:r>
              <a:rPr lang="en-US" sz="2200" dirty="0" err="1"/>
              <a:t>բովանդակությունը</a:t>
            </a:r>
            <a:r>
              <a:rPr lang="en-US" sz="2200" dirty="0"/>
              <a:t>, </a:t>
            </a:r>
            <a:r>
              <a:rPr lang="en-US" sz="2200" dirty="0" err="1"/>
              <a:t>կրթության</a:t>
            </a:r>
            <a:r>
              <a:rPr lang="en-US" sz="2200" dirty="0"/>
              <a:t> </a:t>
            </a:r>
            <a:r>
              <a:rPr lang="en-US" sz="2200" dirty="0" err="1"/>
              <a:t>կազմակերպման</a:t>
            </a:r>
            <a:r>
              <a:rPr lang="en-US" sz="2200" dirty="0"/>
              <a:t> </a:t>
            </a:r>
            <a:r>
              <a:rPr lang="en-US" sz="2200" dirty="0" err="1"/>
              <a:t>գործընթացը</a:t>
            </a:r>
            <a:r>
              <a:rPr lang="en-US" sz="2200" dirty="0"/>
              <a:t>, և </a:t>
            </a:r>
            <a:r>
              <a:rPr lang="en-US" sz="2200" dirty="0" err="1"/>
              <a:t>ուսումնառության</a:t>
            </a:r>
            <a:r>
              <a:rPr lang="en-US" sz="2200" dirty="0"/>
              <a:t> </a:t>
            </a:r>
            <a:r>
              <a:rPr lang="en-US" sz="2200" dirty="0" err="1"/>
              <a:t>գնահատված</a:t>
            </a:r>
            <a:r>
              <a:rPr lang="en-US" sz="2200" dirty="0"/>
              <a:t> </a:t>
            </a:r>
            <a:r>
              <a:rPr lang="en-US" sz="2200" dirty="0" err="1"/>
              <a:t>արդյունքները</a:t>
            </a:r>
            <a:r>
              <a:rPr lang="en-US" sz="2200" dirty="0"/>
              <a:t>՝ </a:t>
            </a:r>
            <a:r>
              <a:rPr lang="en-US" sz="2200" dirty="0" err="1"/>
              <a:t>համաձայն</a:t>
            </a:r>
            <a:r>
              <a:rPr lang="en-US" sz="2200" dirty="0"/>
              <a:t> </a:t>
            </a:r>
            <a:r>
              <a:rPr lang="en-US" sz="2200" dirty="0" err="1"/>
              <a:t>սահմանված</a:t>
            </a:r>
            <a:r>
              <a:rPr lang="en-US" sz="2200" dirty="0"/>
              <a:t> </a:t>
            </a:r>
            <a:r>
              <a:rPr lang="en-US" sz="2200" dirty="0" err="1" smtClean="0"/>
              <a:t>չափանիշների</a:t>
            </a:r>
            <a:r>
              <a:rPr lang="en-US" sz="2200" dirty="0" smtClean="0"/>
              <a:t>»:*</a:t>
            </a:r>
          </a:p>
          <a:p>
            <a:pPr marL="0" indent="0" algn="r">
              <a:buNone/>
            </a:pPr>
            <a:r>
              <a:rPr lang="en-US" sz="2200" i="1" dirty="0" err="1" smtClean="0"/>
              <a:t>Կրթության</a:t>
            </a:r>
            <a:r>
              <a:rPr lang="en-US" sz="2200" i="1" dirty="0" smtClean="0"/>
              <a:t> </a:t>
            </a:r>
            <a:r>
              <a:rPr lang="en-US" sz="2200" i="1" dirty="0" err="1"/>
              <a:t>մասին</a:t>
            </a:r>
            <a:r>
              <a:rPr lang="en-US" sz="2200" i="1" dirty="0"/>
              <a:t> ՀՀ </a:t>
            </a:r>
            <a:r>
              <a:rPr lang="en-US" sz="2200" i="1" dirty="0" err="1" smtClean="0"/>
              <a:t>օրենքը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հոդված</a:t>
            </a:r>
            <a:r>
              <a:rPr lang="en-US" sz="2200" i="1" dirty="0" smtClean="0"/>
              <a:t> 3</a:t>
            </a:r>
          </a:p>
          <a:p>
            <a:pPr marL="0" indent="0" algn="r">
              <a:buNone/>
            </a:pPr>
            <a:endParaRPr lang="en-US" sz="2200" i="1" dirty="0" smtClean="0"/>
          </a:p>
          <a:p>
            <a:pPr marL="0" indent="0" algn="r">
              <a:buNone/>
            </a:pPr>
            <a:endParaRPr lang="en-US" sz="2200" i="1" dirty="0"/>
          </a:p>
          <a:p>
            <a:pPr marL="0" indent="0">
              <a:buNone/>
            </a:pPr>
            <a:r>
              <a:rPr lang="en-US" sz="1800" i="1" dirty="0" smtClean="0"/>
              <a:t>* </a:t>
            </a:r>
            <a:r>
              <a:rPr lang="en-US" sz="1800" i="1" dirty="0" err="1" smtClean="0"/>
              <a:t>Սահմանման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համար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հիմք</a:t>
            </a:r>
            <a:r>
              <a:rPr lang="en-US" sz="1800" i="1" dirty="0" smtClean="0"/>
              <a:t> </a:t>
            </a:r>
            <a:r>
              <a:rPr lang="en-US" sz="1800" i="1" dirty="0"/>
              <a:t>է </a:t>
            </a:r>
            <a:r>
              <a:rPr lang="en-US" sz="1800" i="1" dirty="0" err="1"/>
              <a:t>ծառայել</a:t>
            </a:r>
            <a:r>
              <a:rPr lang="en-US" sz="1800" i="1" dirty="0"/>
              <a:t> </a:t>
            </a:r>
            <a:r>
              <a:rPr lang="en-US" sz="1800" i="1" dirty="0" smtClean="0"/>
              <a:t>ՄԱԿ-ի </a:t>
            </a:r>
            <a:r>
              <a:rPr lang="en-US" sz="1800" i="1" dirty="0" err="1" smtClean="0"/>
              <a:t>Մանկական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Հիմնադրամի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մշակած</a:t>
            </a:r>
            <a:r>
              <a:rPr lang="en-US" sz="1800" i="1" dirty="0" smtClean="0"/>
              <a:t> </a:t>
            </a:r>
            <a:r>
              <a:rPr lang="en-US" sz="1800" i="1" dirty="0" err="1"/>
              <a:t>ուղեցույցը</a:t>
            </a:r>
            <a:r>
              <a:rPr lang="en-US" sz="1800" i="1" dirty="0"/>
              <a:t>, </a:t>
            </a:r>
            <a:r>
              <a:rPr lang="en-US" sz="1800" i="1" dirty="0" err="1"/>
              <a:t>որը</a:t>
            </a:r>
            <a:r>
              <a:rPr lang="en-US" sz="1800" i="1" dirty="0"/>
              <a:t> </a:t>
            </a:r>
            <a:r>
              <a:rPr lang="en-US" sz="1800" i="1" dirty="0" err="1"/>
              <a:t>կրթության</a:t>
            </a:r>
            <a:r>
              <a:rPr lang="en-US" sz="1800" i="1" dirty="0"/>
              <a:t> </a:t>
            </a:r>
            <a:r>
              <a:rPr lang="en-US" sz="1800" i="1" dirty="0" err="1"/>
              <a:t>որակը</a:t>
            </a:r>
            <a:r>
              <a:rPr lang="en-US" sz="1800" i="1" dirty="0"/>
              <a:t> </a:t>
            </a:r>
            <a:r>
              <a:rPr lang="en-US" sz="1800" i="1" dirty="0" err="1"/>
              <a:t>սահմանում</a:t>
            </a:r>
            <a:r>
              <a:rPr lang="en-US" sz="1800" i="1" dirty="0"/>
              <a:t> է </a:t>
            </a:r>
            <a:r>
              <a:rPr lang="en-US" sz="1800" i="1" dirty="0" err="1"/>
              <a:t>որպես</a:t>
            </a:r>
            <a:r>
              <a:rPr lang="en-US" sz="1800" i="1" dirty="0"/>
              <a:t> </a:t>
            </a:r>
            <a:r>
              <a:rPr lang="en-US" sz="1800" i="1" dirty="0" err="1"/>
              <a:t>հինգ</a:t>
            </a:r>
            <a:r>
              <a:rPr lang="en-US" sz="1800" i="1" dirty="0"/>
              <a:t> </a:t>
            </a:r>
            <a:r>
              <a:rPr lang="en-US" sz="1800" i="1" dirty="0" err="1"/>
              <a:t>փոխկապակցված</a:t>
            </a:r>
            <a:r>
              <a:rPr lang="en-US" sz="1800" i="1" dirty="0"/>
              <a:t> </a:t>
            </a:r>
            <a:r>
              <a:rPr lang="en-US" sz="1800" i="1" dirty="0" err="1"/>
              <a:t>բաղադրիչների</a:t>
            </a:r>
            <a:r>
              <a:rPr lang="en-US" sz="1800" i="1" dirty="0"/>
              <a:t> </a:t>
            </a:r>
            <a:r>
              <a:rPr lang="en-US" sz="1800" i="1" dirty="0" err="1"/>
              <a:t>ամբողջականություն</a:t>
            </a:r>
            <a:r>
              <a:rPr lang="en-US" sz="1800" i="1" dirty="0"/>
              <a:t>, </a:t>
            </a:r>
            <a:r>
              <a:rPr lang="en-US" sz="1800" i="1" dirty="0" err="1"/>
              <a:t>ընդ</a:t>
            </a:r>
            <a:r>
              <a:rPr lang="en-US" sz="1800" i="1" dirty="0"/>
              <a:t> </a:t>
            </a:r>
            <a:r>
              <a:rPr lang="en-US" sz="1800" i="1" dirty="0" err="1"/>
              <a:t>որում</a:t>
            </a:r>
            <a:r>
              <a:rPr lang="en-US" sz="1800" i="1" dirty="0"/>
              <a:t> </a:t>
            </a:r>
            <a:r>
              <a:rPr lang="en-US" sz="1800" i="1" dirty="0" err="1"/>
              <a:t>յուրանքաչյուր</a:t>
            </a:r>
            <a:r>
              <a:rPr lang="en-US" sz="1800" i="1" dirty="0"/>
              <a:t> </a:t>
            </a:r>
            <a:r>
              <a:rPr lang="en-US" sz="1800" i="1" dirty="0" err="1"/>
              <a:t>բաղադրիչի</a:t>
            </a:r>
            <a:r>
              <a:rPr lang="en-US" sz="1800" i="1" dirty="0"/>
              <a:t> </a:t>
            </a:r>
            <a:r>
              <a:rPr lang="en-US" sz="1800" i="1" dirty="0" err="1"/>
              <a:t>դեպքում</a:t>
            </a:r>
            <a:r>
              <a:rPr lang="en-US" sz="1800" i="1" dirty="0"/>
              <a:t> </a:t>
            </a:r>
            <a:r>
              <a:rPr lang="en-US" sz="1800" i="1" dirty="0" err="1"/>
              <a:t>ենթադրվում</a:t>
            </a:r>
            <a:r>
              <a:rPr lang="en-US" sz="1800" i="1" dirty="0"/>
              <a:t> է </a:t>
            </a:r>
            <a:r>
              <a:rPr lang="en-US" sz="1800" i="1" dirty="0" err="1"/>
              <a:t>գնահատման</a:t>
            </a:r>
            <a:r>
              <a:rPr lang="en-US" sz="1800" i="1" dirty="0"/>
              <a:t> </a:t>
            </a:r>
            <a:r>
              <a:rPr lang="en-US" sz="1800" i="1" dirty="0" err="1"/>
              <a:t>համապատասխան</a:t>
            </a:r>
            <a:r>
              <a:rPr lang="en-US" sz="1800" i="1" dirty="0"/>
              <a:t> </a:t>
            </a:r>
            <a:r>
              <a:rPr lang="en-US" sz="1800" i="1" dirty="0" err="1"/>
              <a:t>չափանիշների</a:t>
            </a:r>
            <a:r>
              <a:rPr lang="en-US" sz="1800" i="1" dirty="0"/>
              <a:t> </a:t>
            </a:r>
            <a:r>
              <a:rPr lang="en-US" sz="1800" i="1" dirty="0" err="1"/>
              <a:t>մշակում</a:t>
            </a:r>
            <a:r>
              <a:rPr lang="en-US" sz="1800" i="1" dirty="0" smtClean="0"/>
              <a:t>։</a:t>
            </a:r>
            <a:endParaRPr lang="en-US" sz="1800" i="1" dirty="0"/>
          </a:p>
        </p:txBody>
      </p:sp>
      <p:sp>
        <p:nvSpPr>
          <p:cNvPr id="4" name="Right Arrow 3"/>
          <p:cNvSpPr/>
          <p:nvPr/>
        </p:nvSpPr>
        <p:spPr>
          <a:xfrm>
            <a:off x="10961914" y="6139542"/>
            <a:ext cx="783772" cy="41365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0229"/>
            <a:ext cx="10515600" cy="5834742"/>
          </a:xfrm>
        </p:spPr>
        <p:txBody>
          <a:bodyPr>
            <a:normAutofit/>
          </a:bodyPr>
          <a:lstStyle/>
          <a:p>
            <a:pPr lvl="0"/>
            <a:r>
              <a:rPr lang="en-US" sz="2000" b="1" dirty="0" err="1"/>
              <a:t>Սովորողներ</a:t>
            </a:r>
            <a:r>
              <a:rPr lang="en-US" sz="2000" dirty="0"/>
              <a:t>, </a:t>
            </a:r>
            <a:r>
              <a:rPr lang="en-US" sz="2000" dirty="0" err="1"/>
              <a:t>որոնք</a:t>
            </a:r>
            <a:r>
              <a:rPr lang="en-US" sz="2000" dirty="0"/>
              <a:t> </a:t>
            </a:r>
            <a:r>
              <a:rPr lang="en-US" sz="2000" dirty="0" err="1"/>
              <a:t>առողջ</a:t>
            </a:r>
            <a:r>
              <a:rPr lang="en-US" sz="2000" dirty="0"/>
              <a:t> </a:t>
            </a:r>
            <a:r>
              <a:rPr lang="en-US" sz="2000" dirty="0" err="1"/>
              <a:t>են</a:t>
            </a:r>
            <a:r>
              <a:rPr lang="en-US" sz="2000" dirty="0"/>
              <a:t>, </a:t>
            </a:r>
            <a:r>
              <a:rPr lang="en-US" sz="2000" dirty="0" err="1"/>
              <a:t>լավ</a:t>
            </a:r>
            <a:r>
              <a:rPr lang="en-US" sz="2000" dirty="0"/>
              <a:t> </a:t>
            </a:r>
            <a:r>
              <a:rPr lang="en-US" sz="2000" dirty="0" err="1"/>
              <a:t>սնված</a:t>
            </a:r>
            <a:r>
              <a:rPr lang="en-US" sz="2000" dirty="0"/>
              <a:t>, </a:t>
            </a:r>
            <a:r>
              <a:rPr lang="en-US" sz="2000" dirty="0" err="1"/>
              <a:t>պատրաստ</a:t>
            </a:r>
            <a:r>
              <a:rPr lang="en-US" sz="2000" dirty="0"/>
              <a:t> </a:t>
            </a:r>
            <a:r>
              <a:rPr lang="en-US" sz="2000" dirty="0" err="1"/>
              <a:t>են</a:t>
            </a:r>
            <a:r>
              <a:rPr lang="en-US" sz="2000" dirty="0"/>
              <a:t> </a:t>
            </a:r>
            <a:r>
              <a:rPr lang="en-US" sz="2000" dirty="0" err="1"/>
              <a:t>մասնակցել</a:t>
            </a:r>
            <a:r>
              <a:rPr lang="en-US" sz="2000" dirty="0"/>
              <a:t> </a:t>
            </a:r>
            <a:r>
              <a:rPr lang="en-US" sz="2000" dirty="0" err="1"/>
              <a:t>ու</a:t>
            </a:r>
            <a:r>
              <a:rPr lang="en-US" sz="2000" dirty="0"/>
              <a:t> </a:t>
            </a:r>
            <a:r>
              <a:rPr lang="en-US" sz="2000" dirty="0" err="1"/>
              <a:t>սովորել</a:t>
            </a:r>
            <a:r>
              <a:rPr lang="en-US" sz="2000" dirty="0"/>
              <a:t>, և </a:t>
            </a:r>
            <a:r>
              <a:rPr lang="en-US" sz="2000" dirty="0" err="1"/>
              <a:t>ուսուցման</a:t>
            </a:r>
            <a:r>
              <a:rPr lang="en-US" sz="2000" dirty="0"/>
              <a:t> </a:t>
            </a:r>
            <a:r>
              <a:rPr lang="en-US" sz="2000" dirty="0" err="1"/>
              <a:t>մեջ</a:t>
            </a:r>
            <a:r>
              <a:rPr lang="en-US" sz="2000" dirty="0"/>
              <a:t> </a:t>
            </a:r>
            <a:r>
              <a:rPr lang="en-US" sz="2000" dirty="0" err="1"/>
              <a:t>աջակցություն</a:t>
            </a:r>
            <a:r>
              <a:rPr lang="en-US" sz="2000" dirty="0"/>
              <a:t> </a:t>
            </a:r>
            <a:r>
              <a:rPr lang="en-US" sz="2000" dirty="0" err="1"/>
              <a:t>են</a:t>
            </a:r>
            <a:r>
              <a:rPr lang="en-US" sz="2000" dirty="0"/>
              <a:t> </a:t>
            </a:r>
            <a:r>
              <a:rPr lang="en-US" sz="2000" dirty="0" err="1"/>
              <a:t>ստանում</a:t>
            </a:r>
            <a:r>
              <a:rPr lang="en-US" sz="2000" dirty="0"/>
              <a:t> </a:t>
            </a:r>
            <a:r>
              <a:rPr lang="en-US" sz="2000" dirty="0" err="1"/>
              <a:t>իրենց</a:t>
            </a:r>
            <a:r>
              <a:rPr lang="en-US" sz="2000" dirty="0"/>
              <a:t> </a:t>
            </a:r>
            <a:r>
              <a:rPr lang="en-US" sz="2000" dirty="0" err="1"/>
              <a:t>ընտանիքներից</a:t>
            </a:r>
            <a:r>
              <a:rPr lang="en-US" sz="2000" dirty="0"/>
              <a:t> և </a:t>
            </a:r>
            <a:r>
              <a:rPr lang="en-US" sz="2000" dirty="0" err="1"/>
              <a:t>համայնքներից</a:t>
            </a:r>
            <a:r>
              <a:rPr lang="en-US" sz="2000" dirty="0"/>
              <a:t>:</a:t>
            </a:r>
          </a:p>
          <a:p>
            <a:pPr lvl="0"/>
            <a:r>
              <a:rPr lang="en-US" sz="2000" dirty="0" err="1"/>
              <a:t>Առողջ</a:t>
            </a:r>
            <a:r>
              <a:rPr lang="en-US" sz="2000" dirty="0"/>
              <a:t>, </a:t>
            </a:r>
            <a:r>
              <a:rPr lang="en-US" sz="2000" dirty="0" err="1"/>
              <a:t>անվտանգ</a:t>
            </a:r>
            <a:r>
              <a:rPr lang="en-US" sz="2000" dirty="0"/>
              <a:t>, </a:t>
            </a:r>
            <a:r>
              <a:rPr lang="en-US" sz="2000" dirty="0" err="1"/>
              <a:t>պաշտպանված</a:t>
            </a:r>
            <a:r>
              <a:rPr lang="en-US" sz="2000" dirty="0"/>
              <a:t> և </a:t>
            </a:r>
            <a:r>
              <a:rPr lang="en-US" sz="2000" dirty="0" err="1"/>
              <a:t>գենդերային</a:t>
            </a:r>
            <a:r>
              <a:rPr lang="en-US" sz="2000" dirty="0"/>
              <a:t> </a:t>
            </a:r>
            <a:r>
              <a:rPr lang="en-US" sz="2000" dirty="0" err="1"/>
              <a:t>զգայուն</a:t>
            </a:r>
            <a:r>
              <a:rPr lang="en-US" sz="2000" dirty="0"/>
              <a:t> </a:t>
            </a:r>
            <a:r>
              <a:rPr lang="en-US" sz="2000" b="1" dirty="0" err="1"/>
              <a:t>միջավայր</a:t>
            </a:r>
            <a:r>
              <a:rPr lang="en-US" sz="2000" dirty="0"/>
              <a:t>, </a:t>
            </a:r>
            <a:r>
              <a:rPr lang="en-US" sz="2000" dirty="0" err="1"/>
              <a:t>որը</a:t>
            </a:r>
            <a:r>
              <a:rPr lang="en-US" sz="2000" dirty="0"/>
              <a:t> </a:t>
            </a:r>
            <a:r>
              <a:rPr lang="en-US" sz="2000" dirty="0" err="1"/>
              <a:t>զինված</a:t>
            </a:r>
            <a:r>
              <a:rPr lang="en-US" sz="2000" dirty="0"/>
              <a:t> է </a:t>
            </a:r>
            <a:r>
              <a:rPr lang="en-US" sz="2000" dirty="0" err="1"/>
              <a:t>համապատասխան</a:t>
            </a:r>
            <a:r>
              <a:rPr lang="en-US" sz="2000" dirty="0"/>
              <a:t> </a:t>
            </a:r>
            <a:r>
              <a:rPr lang="en-US" sz="2000" dirty="0" err="1"/>
              <a:t>ռեսուրսներով</a:t>
            </a:r>
            <a:r>
              <a:rPr lang="en-US" sz="2000" dirty="0"/>
              <a:t> ր </a:t>
            </a:r>
            <a:r>
              <a:rPr lang="en-US" sz="2000" dirty="0" err="1"/>
              <a:t>հարմարություններով</a:t>
            </a:r>
            <a:r>
              <a:rPr lang="en-US" sz="2000" dirty="0"/>
              <a:t>:</a:t>
            </a:r>
          </a:p>
          <a:p>
            <a:pPr lvl="0"/>
            <a:r>
              <a:rPr lang="en-US" sz="2000" b="1" dirty="0" err="1"/>
              <a:t>Բովանդակություն</a:t>
            </a:r>
            <a:r>
              <a:rPr lang="en-US" sz="2000" dirty="0"/>
              <a:t>, </a:t>
            </a:r>
            <a:r>
              <a:rPr lang="en-US" sz="2000" dirty="0" err="1"/>
              <a:t>որն</a:t>
            </a:r>
            <a:r>
              <a:rPr lang="en-US" sz="2000" dirty="0"/>
              <a:t> </a:t>
            </a:r>
            <a:r>
              <a:rPr lang="en-US" sz="2000" dirty="0" err="1"/>
              <a:t>արտացոլված</a:t>
            </a:r>
            <a:r>
              <a:rPr lang="en-US" sz="2000" dirty="0"/>
              <a:t> է </a:t>
            </a:r>
            <a:r>
              <a:rPr lang="en-US" sz="2000" dirty="0" err="1"/>
              <a:t>համապատասխան</a:t>
            </a:r>
            <a:r>
              <a:rPr lang="en-US" sz="2000" dirty="0"/>
              <a:t> </a:t>
            </a:r>
            <a:r>
              <a:rPr lang="en-US" sz="2000" dirty="0" err="1"/>
              <a:t>ուսումնական</a:t>
            </a:r>
            <a:r>
              <a:rPr lang="en-US" sz="2000" dirty="0"/>
              <a:t> </a:t>
            </a:r>
            <a:r>
              <a:rPr lang="en-US" sz="2000" dirty="0" err="1"/>
              <a:t>ծրագրերում</a:t>
            </a:r>
            <a:r>
              <a:rPr lang="en-US" sz="2000" dirty="0"/>
              <a:t> և </a:t>
            </a:r>
            <a:r>
              <a:rPr lang="en-US" sz="2000" dirty="0" err="1"/>
              <a:t>հիմնական</a:t>
            </a:r>
            <a:r>
              <a:rPr lang="en-US" sz="2000" dirty="0"/>
              <a:t> </a:t>
            </a:r>
            <a:r>
              <a:rPr lang="en-US" sz="2000" dirty="0" err="1"/>
              <a:t>հմտությունների</a:t>
            </a:r>
            <a:r>
              <a:rPr lang="en-US" sz="2000" dirty="0"/>
              <a:t> </a:t>
            </a:r>
            <a:r>
              <a:rPr lang="en-US" sz="2000" dirty="0" err="1"/>
              <a:t>ձեռքբերման</a:t>
            </a:r>
            <a:r>
              <a:rPr lang="en-US" sz="2000" dirty="0"/>
              <a:t> </a:t>
            </a:r>
            <a:r>
              <a:rPr lang="en-US" sz="2000" dirty="0" err="1"/>
              <a:t>համար</a:t>
            </a:r>
            <a:r>
              <a:rPr lang="en-US" sz="2000" dirty="0"/>
              <a:t> </a:t>
            </a:r>
            <a:r>
              <a:rPr lang="en-US" sz="2000" dirty="0" err="1"/>
              <a:t>նախատեսված</a:t>
            </a:r>
            <a:r>
              <a:rPr lang="en-US" sz="2000" dirty="0"/>
              <a:t> </a:t>
            </a:r>
            <a:r>
              <a:rPr lang="en-US" sz="2000" dirty="0" err="1"/>
              <a:t>ուսումնական</a:t>
            </a:r>
            <a:r>
              <a:rPr lang="en-US" sz="2000" dirty="0"/>
              <a:t> </a:t>
            </a:r>
            <a:r>
              <a:rPr lang="en-US" sz="2000" dirty="0" err="1"/>
              <a:t>նյութերում</a:t>
            </a:r>
            <a:r>
              <a:rPr lang="en-US" sz="2000" dirty="0"/>
              <a:t>, </a:t>
            </a:r>
            <a:r>
              <a:rPr lang="en-US" sz="2000" dirty="0" err="1"/>
              <a:t>հատկապես</a:t>
            </a:r>
            <a:r>
              <a:rPr lang="en-US" sz="2000" dirty="0"/>
              <a:t> </a:t>
            </a:r>
            <a:r>
              <a:rPr lang="en-US" sz="2000" dirty="0" err="1"/>
              <a:t>այնպիսի</a:t>
            </a:r>
            <a:r>
              <a:rPr lang="en-US" sz="2000" dirty="0"/>
              <a:t> </a:t>
            </a:r>
            <a:r>
              <a:rPr lang="en-US" sz="2000" dirty="0" err="1"/>
              <a:t>հմտությունների</a:t>
            </a:r>
            <a:r>
              <a:rPr lang="en-US" sz="2000" dirty="0"/>
              <a:t>, </a:t>
            </a:r>
            <a:r>
              <a:rPr lang="en-US" sz="2000" dirty="0" err="1"/>
              <a:t>ինչպիսիք</a:t>
            </a:r>
            <a:r>
              <a:rPr lang="en-US" sz="2000" dirty="0"/>
              <a:t> </a:t>
            </a:r>
            <a:r>
              <a:rPr lang="en-US" sz="2000" dirty="0" err="1"/>
              <a:t>են</a:t>
            </a:r>
            <a:r>
              <a:rPr lang="en-US" sz="2000" dirty="0"/>
              <a:t> </a:t>
            </a:r>
            <a:r>
              <a:rPr lang="en-US" sz="2000" dirty="0" err="1"/>
              <a:t>գրագիտությունը</a:t>
            </a:r>
            <a:r>
              <a:rPr lang="en-US" sz="2000" dirty="0"/>
              <a:t>, </a:t>
            </a:r>
            <a:r>
              <a:rPr lang="en-US" sz="2000" dirty="0" err="1"/>
              <a:t>թվաբանությունն</a:t>
            </a:r>
            <a:r>
              <a:rPr lang="en-US" sz="2000" dirty="0"/>
              <a:t> </a:t>
            </a:r>
            <a:r>
              <a:rPr lang="en-US" sz="2000" dirty="0" err="1"/>
              <a:t>ու</a:t>
            </a:r>
            <a:r>
              <a:rPr lang="en-US" sz="2000" dirty="0"/>
              <a:t> </a:t>
            </a:r>
            <a:r>
              <a:rPr lang="en-US" sz="2000" dirty="0" err="1"/>
              <a:t>կյանքի</a:t>
            </a:r>
            <a:r>
              <a:rPr lang="en-US" sz="2000" dirty="0"/>
              <a:t> </a:t>
            </a:r>
            <a:r>
              <a:rPr lang="en-US" sz="2000" dirty="0" err="1"/>
              <a:t>հմտությունները</a:t>
            </a:r>
            <a:r>
              <a:rPr lang="en-US" sz="2000" dirty="0"/>
              <a:t>, և </a:t>
            </a:r>
            <a:r>
              <a:rPr lang="en-US" sz="2000" dirty="0" err="1"/>
              <a:t>այնպիսի</a:t>
            </a:r>
            <a:r>
              <a:rPr lang="en-US" sz="2000" dirty="0"/>
              <a:t> </a:t>
            </a:r>
            <a:r>
              <a:rPr lang="en-US" sz="2000" dirty="0" err="1"/>
              <a:t>գիտելիքների</a:t>
            </a:r>
            <a:r>
              <a:rPr lang="en-US" sz="2000" dirty="0"/>
              <a:t>, </a:t>
            </a:r>
            <a:r>
              <a:rPr lang="en-US" sz="2000" dirty="0" err="1"/>
              <a:t>ինչպիսիք</a:t>
            </a:r>
            <a:r>
              <a:rPr lang="en-US" sz="2000" dirty="0"/>
              <a:t> </a:t>
            </a:r>
            <a:r>
              <a:rPr lang="en-US" sz="2000" dirty="0" err="1"/>
              <a:t>են</a:t>
            </a:r>
            <a:r>
              <a:rPr lang="en-US" sz="2000" dirty="0"/>
              <a:t> </a:t>
            </a:r>
            <a:r>
              <a:rPr lang="en-US" sz="2000" dirty="0" err="1"/>
              <a:t>գենդերը</a:t>
            </a:r>
            <a:r>
              <a:rPr lang="en-US" sz="2000" dirty="0"/>
              <a:t>, </a:t>
            </a:r>
            <a:r>
              <a:rPr lang="en-US" sz="2000" dirty="0" err="1"/>
              <a:t>առողջությունը</a:t>
            </a:r>
            <a:r>
              <a:rPr lang="en-US" sz="2000" dirty="0"/>
              <a:t>, </a:t>
            </a:r>
            <a:r>
              <a:rPr lang="en-US" sz="2000" dirty="0" err="1"/>
              <a:t>սնունդը</a:t>
            </a:r>
            <a:r>
              <a:rPr lang="en-US" sz="2000" dirty="0"/>
              <a:t>, ՄԻԱՎ / ՁԻԱՀ-ի </a:t>
            </a:r>
            <a:r>
              <a:rPr lang="en-US" sz="2000" dirty="0" err="1"/>
              <a:t>կանխարգելումն</a:t>
            </a:r>
            <a:r>
              <a:rPr lang="en-US" sz="2000" dirty="0"/>
              <a:t> </a:t>
            </a:r>
            <a:r>
              <a:rPr lang="en-US" sz="2000" dirty="0" err="1"/>
              <a:t>ու</a:t>
            </a:r>
            <a:r>
              <a:rPr lang="en-US" sz="2000" dirty="0"/>
              <a:t> </a:t>
            </a:r>
            <a:r>
              <a:rPr lang="en-US" sz="2000" dirty="0" err="1"/>
              <a:t>խաղաղությունը</a:t>
            </a:r>
            <a:r>
              <a:rPr lang="en-US" sz="2000" dirty="0"/>
              <a:t>:</a:t>
            </a:r>
          </a:p>
          <a:p>
            <a:pPr lvl="0"/>
            <a:r>
              <a:rPr lang="en-US" sz="2000" b="1" dirty="0" err="1"/>
              <a:t>Գործընթացներ</a:t>
            </a:r>
            <a:r>
              <a:rPr lang="en-US" sz="2000" dirty="0"/>
              <a:t>, </a:t>
            </a:r>
            <a:r>
              <a:rPr lang="en-US" sz="2000" dirty="0" err="1"/>
              <a:t>որոնց</a:t>
            </a:r>
            <a:r>
              <a:rPr lang="en-US" sz="2000" dirty="0"/>
              <a:t> </a:t>
            </a:r>
            <a:r>
              <a:rPr lang="en-US" sz="2000" dirty="0" err="1"/>
              <a:t>միջոցով</a:t>
            </a:r>
            <a:r>
              <a:rPr lang="en-US" sz="2000" dirty="0"/>
              <a:t> </a:t>
            </a:r>
            <a:r>
              <a:rPr lang="en-US" sz="2000" dirty="0" err="1"/>
              <a:t>հմուտ</a:t>
            </a:r>
            <a:r>
              <a:rPr lang="en-US" sz="2000" dirty="0"/>
              <a:t> </a:t>
            </a:r>
            <a:r>
              <a:rPr lang="en-US" sz="2000" dirty="0" err="1"/>
              <a:t>ուսուցիչները</a:t>
            </a:r>
            <a:r>
              <a:rPr lang="en-US" sz="2000" dirty="0"/>
              <a:t> </a:t>
            </a:r>
            <a:r>
              <a:rPr lang="en-US" sz="2000" dirty="0" err="1"/>
              <a:t>օգտագործում</a:t>
            </a:r>
            <a:r>
              <a:rPr lang="en-US" sz="2000" dirty="0"/>
              <a:t> </a:t>
            </a:r>
            <a:r>
              <a:rPr lang="en-US" sz="2000" dirty="0" err="1"/>
              <a:t>են</a:t>
            </a:r>
            <a:r>
              <a:rPr lang="en-US" sz="2000" dirty="0"/>
              <a:t> </a:t>
            </a:r>
            <a:r>
              <a:rPr lang="en-US" sz="2000" dirty="0" err="1"/>
              <a:t>երեխայակենտրոն</a:t>
            </a:r>
            <a:r>
              <a:rPr lang="en-US" sz="2000" dirty="0"/>
              <a:t> </a:t>
            </a:r>
            <a:r>
              <a:rPr lang="en-US" sz="2000" dirty="0" err="1"/>
              <a:t>ուսուցման</a:t>
            </a:r>
            <a:r>
              <a:rPr lang="en-US" sz="2000" dirty="0"/>
              <a:t> </a:t>
            </a:r>
            <a:r>
              <a:rPr lang="en-US" sz="2000" dirty="0" err="1"/>
              <a:t>մոտեցումներ</a:t>
            </a:r>
            <a:r>
              <a:rPr lang="en-US" sz="2000" dirty="0"/>
              <a:t>՝ </a:t>
            </a:r>
            <a:r>
              <a:rPr lang="en-US" sz="2000" dirty="0" err="1"/>
              <a:t>լավ</a:t>
            </a:r>
            <a:r>
              <a:rPr lang="en-US" sz="2000" dirty="0"/>
              <a:t> </a:t>
            </a:r>
            <a:r>
              <a:rPr lang="en-US" sz="2000" dirty="0" err="1"/>
              <a:t>կազմակերպված</a:t>
            </a:r>
            <a:r>
              <a:rPr lang="en-US" sz="2000" dirty="0"/>
              <a:t> </a:t>
            </a:r>
            <a:r>
              <a:rPr lang="en-US" sz="2000" dirty="0" err="1"/>
              <a:t>դասասենյակներում</a:t>
            </a:r>
            <a:r>
              <a:rPr lang="en-US" sz="2000" dirty="0"/>
              <a:t> և </a:t>
            </a:r>
            <a:r>
              <a:rPr lang="en-US" sz="2000" dirty="0" err="1"/>
              <a:t>դպրոցներում</a:t>
            </a:r>
            <a:r>
              <a:rPr lang="en-US" sz="2000" dirty="0"/>
              <a:t>, </a:t>
            </a:r>
            <a:r>
              <a:rPr lang="en-US" sz="2000" dirty="0" err="1"/>
              <a:t>գրագետ</a:t>
            </a:r>
            <a:r>
              <a:rPr lang="en-US" sz="2000" dirty="0"/>
              <a:t> </a:t>
            </a:r>
            <a:r>
              <a:rPr lang="en-US" sz="2000" dirty="0" err="1"/>
              <a:t>գնահատման</a:t>
            </a:r>
            <a:r>
              <a:rPr lang="en-US" sz="2000" dirty="0"/>
              <a:t> </a:t>
            </a:r>
            <a:r>
              <a:rPr lang="en-US" sz="2000" dirty="0" err="1"/>
              <a:t>մեթոդներ</a:t>
            </a:r>
            <a:r>
              <a:rPr lang="en-US" sz="2000" dirty="0"/>
              <a:t>, </a:t>
            </a:r>
            <a:r>
              <a:rPr lang="en-US" sz="2000" dirty="0" err="1"/>
              <a:t>որոնք</a:t>
            </a:r>
            <a:r>
              <a:rPr lang="en-US" sz="2000" dirty="0"/>
              <a:t> </a:t>
            </a:r>
            <a:r>
              <a:rPr lang="en-US" sz="2000" dirty="0" err="1"/>
              <a:t>կխթանեն</a:t>
            </a:r>
            <a:r>
              <a:rPr lang="en-US" sz="2000" dirty="0"/>
              <a:t> </a:t>
            </a:r>
            <a:r>
              <a:rPr lang="en-US" sz="2000" dirty="0" err="1"/>
              <a:t>ուսումը</a:t>
            </a:r>
            <a:r>
              <a:rPr lang="en-US" sz="2000" dirty="0"/>
              <a:t> և </a:t>
            </a:r>
            <a:r>
              <a:rPr lang="en-US" sz="2000" dirty="0" err="1"/>
              <a:t>կնվազեցնեն</a:t>
            </a:r>
            <a:r>
              <a:rPr lang="en-US" sz="2000" dirty="0"/>
              <a:t> </a:t>
            </a:r>
            <a:r>
              <a:rPr lang="en-US" sz="2000" dirty="0" err="1"/>
              <a:t>անհավասարությունները</a:t>
            </a:r>
            <a:r>
              <a:rPr lang="en-US" sz="2000" dirty="0"/>
              <a:t>:</a:t>
            </a:r>
          </a:p>
          <a:p>
            <a:r>
              <a:rPr lang="en-US" sz="2000" b="1" dirty="0" err="1"/>
              <a:t>Արդյունքները</a:t>
            </a:r>
            <a:r>
              <a:rPr lang="en-US" sz="2000" dirty="0"/>
              <a:t>, </a:t>
            </a:r>
            <a:r>
              <a:rPr lang="en-US" sz="2000" dirty="0" err="1"/>
              <a:t>որոնք</a:t>
            </a:r>
            <a:r>
              <a:rPr lang="en-US" sz="2000" dirty="0"/>
              <a:t> </a:t>
            </a:r>
            <a:r>
              <a:rPr lang="en-US" sz="2000" dirty="0" err="1"/>
              <a:t>ներառում</a:t>
            </a:r>
            <a:r>
              <a:rPr lang="en-US" sz="2000" dirty="0"/>
              <a:t> </a:t>
            </a:r>
            <a:r>
              <a:rPr lang="en-US" sz="2000" dirty="0" err="1"/>
              <a:t>են</a:t>
            </a:r>
            <a:r>
              <a:rPr lang="en-US" sz="2000" dirty="0"/>
              <a:t> </a:t>
            </a:r>
            <a:r>
              <a:rPr lang="en-US" sz="2000" dirty="0" err="1"/>
              <a:t>գիտելիքները</a:t>
            </a:r>
            <a:r>
              <a:rPr lang="en-US" sz="2000" dirty="0"/>
              <a:t>, </a:t>
            </a:r>
            <a:r>
              <a:rPr lang="en-US" sz="2000" dirty="0" err="1"/>
              <a:t>հմտությունները</a:t>
            </a:r>
            <a:r>
              <a:rPr lang="en-US" sz="2000" dirty="0"/>
              <a:t> և </a:t>
            </a:r>
            <a:r>
              <a:rPr lang="en-US" sz="2000" dirty="0" err="1"/>
              <a:t>վերաբերմունքը</a:t>
            </a:r>
            <a:r>
              <a:rPr lang="en-US" sz="2000" dirty="0"/>
              <a:t> և </a:t>
            </a:r>
            <a:r>
              <a:rPr lang="en-US" sz="2000" dirty="0" err="1"/>
              <a:t>կապված</a:t>
            </a:r>
            <a:r>
              <a:rPr lang="en-US" sz="2000" dirty="0"/>
              <a:t> </a:t>
            </a:r>
            <a:r>
              <a:rPr lang="en-US" sz="2000" dirty="0" err="1"/>
              <a:t>են</a:t>
            </a:r>
            <a:r>
              <a:rPr lang="en-US" sz="2000" dirty="0"/>
              <a:t> </a:t>
            </a:r>
            <a:r>
              <a:rPr lang="en-US" sz="2000" dirty="0" err="1"/>
              <a:t>կրթության</a:t>
            </a:r>
            <a:r>
              <a:rPr lang="en-US" sz="2000" dirty="0"/>
              <a:t> </a:t>
            </a:r>
            <a:r>
              <a:rPr lang="en-US" sz="2000" dirty="0" err="1"/>
              <a:t>ազգային</a:t>
            </a:r>
            <a:r>
              <a:rPr lang="en-US" sz="2000" dirty="0"/>
              <a:t> </a:t>
            </a:r>
            <a:r>
              <a:rPr lang="en-US" sz="2000" dirty="0" err="1"/>
              <a:t>նպատակների</a:t>
            </a:r>
            <a:r>
              <a:rPr lang="en-US" sz="2000" dirty="0"/>
              <a:t> և </a:t>
            </a:r>
            <a:r>
              <a:rPr lang="en-US" sz="2000" dirty="0" err="1"/>
              <a:t>հասարակության</a:t>
            </a:r>
            <a:r>
              <a:rPr lang="en-US" sz="2000" dirty="0"/>
              <a:t> </a:t>
            </a:r>
            <a:r>
              <a:rPr lang="en-US" sz="2000" dirty="0" err="1"/>
              <a:t>մեջ</a:t>
            </a:r>
            <a:r>
              <a:rPr lang="en-US" sz="2000" dirty="0"/>
              <a:t> </a:t>
            </a:r>
            <a:r>
              <a:rPr lang="en-US" sz="2000" dirty="0" err="1"/>
              <a:t>դրական</a:t>
            </a:r>
            <a:r>
              <a:rPr lang="en-US" sz="2000" dirty="0"/>
              <a:t> </a:t>
            </a:r>
            <a:r>
              <a:rPr lang="en-US" sz="2000" dirty="0" err="1"/>
              <a:t>մասնակցության</a:t>
            </a:r>
            <a:r>
              <a:rPr lang="en-US" sz="2000" dirty="0"/>
              <a:t> </a:t>
            </a:r>
            <a:r>
              <a:rPr lang="en-US" sz="2000" dirty="0" err="1"/>
              <a:t>հետ</a:t>
            </a:r>
            <a:r>
              <a:rPr lang="en-US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12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Որակյալ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սովորողներ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1945</Words>
  <Application>Microsoft Office PowerPoint</Application>
  <PresentationFormat>Widescreen</PresentationFormat>
  <Paragraphs>511</Paragraphs>
  <Slides>59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Calibri Light</vt:lpstr>
      <vt:lpstr>Sylfaen</vt:lpstr>
      <vt:lpstr>Times New Roman</vt:lpstr>
      <vt:lpstr>Wingdings</vt:lpstr>
      <vt:lpstr>Office Theme</vt:lpstr>
      <vt:lpstr>«Հանրակրթության որակի և հավասարության խնդիրները Հայաստանում»</vt:lpstr>
      <vt:lpstr>Կրթությունը արտոնություն չէ՛: Կրթությունը մարդու իրավու՛նք է:</vt:lpstr>
      <vt:lpstr>Ինչու՞ է կրթության իրավունքը ֆունդամենտալ</vt:lpstr>
      <vt:lpstr>PowerPoint Presentation</vt:lpstr>
      <vt:lpstr>Աղքատությունը, ներառյալ ծայրահեղ աղքատությունը՝ ըստ կրթության մակարդակի. 2010-2015թթ. (%) (ԱՎԾ)</vt:lpstr>
      <vt:lpstr>PowerPoint Presentation</vt:lpstr>
      <vt:lpstr>Կրթության որակի սահմանումը՝ ՀՀ օրենսդրության մեջ</vt:lpstr>
      <vt:lpstr>PowerPoint Presentation</vt:lpstr>
      <vt:lpstr>Որակյալ սովորողներ </vt:lpstr>
      <vt:lpstr>PowerPoint Presentation</vt:lpstr>
      <vt:lpstr>2010-2016թթ. պետական ուսումնական հաստատություններից աշակերտների  արտահոսքը* (ԿՏԱԿ)</vt:lpstr>
      <vt:lpstr>PowerPoint Presentation</vt:lpstr>
      <vt:lpstr>Վիճակագրություն</vt:lpstr>
      <vt:lpstr>PowerPoint Presentation</vt:lpstr>
      <vt:lpstr>Առաջադիմություն </vt:lpstr>
      <vt:lpstr>PowerPoint Presentation</vt:lpstr>
      <vt:lpstr>Առաջադիմության մակարդակը՝ կախված ընտանիքի ապահովվածության մակարդակից (Ծնողների հարցում)</vt:lpstr>
      <vt:lpstr>Առաջադիմություն (Ծնողների հարցում)</vt:lpstr>
      <vt:lpstr>Դպրոցից բուհ անցման պլանավորումը</vt:lpstr>
      <vt:lpstr>Հարցումներ՝ ուսանողների հետ</vt:lpstr>
      <vt:lpstr>Ուսման ծախսեր և կրկնուսուցում</vt:lpstr>
      <vt:lpstr>Ուսման համար կատարվող վճարների մասնաբաժինը տնային տնտեսությունների ոչ պարենային ապրանքների ու ծառայությունների համար կատարվող ընդհանուր ծախսերում. (%) (ԱՎԾ)</vt:lpstr>
      <vt:lpstr>Պարապո՞ւմ է արդյոք Ձեր երեխան որևէ առարկա կրկնուսույցի մոտ: (Ծնողների հարցում)</vt:lpstr>
      <vt:lpstr>Որքա՞ն է կազմում վճարի չափը (ՀՀԴ)  Պատասխանների բաշխումն ըստ դասարանների (Ծնողների հարցում)</vt:lpstr>
      <vt:lpstr>Որքա՞ն է կազմում միջին ամսական կրկնուսուցման վճարը (ՀՀԴ):   Պատասխանների բաշխումն ըստ բնակավայրի (Ծնողների հարցում)</vt:lpstr>
      <vt:lpstr>Դասապատրաստում </vt:lpstr>
      <vt:lpstr>Դասապատրաստում  (Ծնողների հարցում)</vt:lpstr>
      <vt:lpstr>Դասապատրաստում  (Ծնողների հարցում)</vt:lpstr>
      <vt:lpstr>Եզրակացություններ</vt:lpstr>
      <vt:lpstr>Որակյալ կրթական միջավայր</vt:lpstr>
      <vt:lpstr>PowerPoint Presentation</vt:lpstr>
      <vt:lpstr>Դպրոցի շենքային պայմաններ, 2015-2016 ուս.տար (ԱՎԾ, ԿՏԱԿ)</vt:lpstr>
      <vt:lpstr>PowerPoint Presentation</vt:lpstr>
      <vt:lpstr>Ջրամատակարարում և կոյուղի, 2015-2016 ուս. տարի: (Պաշտոնական վիճակագրություն)</vt:lpstr>
      <vt:lpstr>PowerPoint Presentation</vt:lpstr>
      <vt:lpstr>Գազամատակարարում և ջեռուցում, 2015-2016 ուս. տարի:  (Պաշտոնական վիճակագրություն)</vt:lpstr>
      <vt:lpstr>PowerPoint Presentation</vt:lpstr>
      <vt:lpstr>Ուսուցիչ/աշակերտ հարաբերակցությունը</vt:lpstr>
      <vt:lpstr> Գենդերային տեսանկյունից զգայուն կրթական միջավայր</vt:lpstr>
      <vt:lpstr>Որո՞նք են կնոջ և տղամարդու հինգ հիմնական պահանջմունքներն՝ ամուսնանալիս Հասարակագիտություն, 10-րդ դասարան</vt:lpstr>
      <vt:lpstr>PowerPoint Presentation</vt:lpstr>
      <vt:lpstr>PowerPoint Presentation</vt:lpstr>
      <vt:lpstr>Որո՞նք են կանանց և տղամարդկանց միջև անհավասարության/անարդարության պատճառները:  2010 և 2017 թթ. ուսուցիչների հարցումների համեմատություն</vt:lpstr>
      <vt:lpstr>Ձեր կարծիքով ի՞նչ որակներ են հատուկ աղջիկներին և տղաներին, 2017թ. (Ուսուցիչների հարցում)</vt:lpstr>
      <vt:lpstr>Ձեր կարծիքով ո՞ւմ համար է ավելի կարևոր…: 2010թ. և 2017թ. հարցումների համեմատություն:  Պատասխանների բաշխումը՝ ըստ տղաների և աղջիկների%  (Ուսուցիչների հարցում)</vt:lpstr>
      <vt:lpstr>Որակյալ բովանդակություն</vt:lpstr>
      <vt:lpstr>PowerPoint Presentation</vt:lpstr>
      <vt:lpstr>Կրկնուսուցում</vt:lpstr>
      <vt:lpstr>Բուհ ընդունվելու համար պարապե՞լ եք արդյոք կրկնուսույցի մոտ (Ուսանողների հարցում)</vt:lpstr>
      <vt:lpstr>Քանի՞ առարկա եք պարապել  Պատասխանների բաշխումն ըստ կուրսերի (Ուսանողների հարցում)</vt:lpstr>
      <vt:lpstr>Ո՞ր առարկաներն են պարապում (Ուսանողների հարցում)</vt:lpstr>
      <vt:lpstr>PowerPoint Presentation</vt:lpstr>
      <vt:lpstr>Որակյալ գործընթացներ</vt:lpstr>
      <vt:lpstr>PowerPoint Presentation</vt:lpstr>
      <vt:lpstr>Որակյալ արդյունք</vt:lpstr>
      <vt:lpstr>PowerPoint Presentation</vt:lpstr>
      <vt:lpstr>Լուծումներ</vt:lpstr>
      <vt:lpstr>PowerPoint Presentation</vt:lpstr>
      <vt:lpstr>Շնորհակալություն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«Հանրակրթության որակի և հավասարության խնդիրները Հայաստանում»</dc:title>
  <dc:creator>Lilit Nazaryan</dc:creator>
  <cp:lastModifiedBy>Lilit Nazaryan</cp:lastModifiedBy>
  <cp:revision>24</cp:revision>
  <dcterms:created xsi:type="dcterms:W3CDTF">2017-10-24T07:35:28Z</dcterms:created>
  <dcterms:modified xsi:type="dcterms:W3CDTF">2017-10-24T09:46:35Z</dcterms:modified>
</cp:coreProperties>
</file>